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71" r:id="rId2"/>
    <p:sldId id="279" r:id="rId3"/>
    <p:sldId id="281" r:id="rId4"/>
    <p:sldId id="283" r:id="rId5"/>
    <p:sldId id="284" r:id="rId6"/>
    <p:sldId id="269" r:id="rId7"/>
    <p:sldId id="258" r:id="rId8"/>
    <p:sldId id="259" r:id="rId9"/>
    <p:sldId id="272" r:id="rId10"/>
    <p:sldId id="260" r:id="rId11"/>
    <p:sldId id="262" r:id="rId12"/>
    <p:sldId id="275" r:id="rId13"/>
    <p:sldId id="273" r:id="rId14"/>
    <p:sldId id="278" r:id="rId15"/>
    <p:sldId id="261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242" autoAdjust="0"/>
  </p:normalViewPr>
  <p:slideViewPr>
    <p:cSldViewPr>
      <p:cViewPr varScale="1">
        <p:scale>
          <a:sx n="81" d="100"/>
          <a:sy n="81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DFF7B-0318-4787-A163-39E11C781CCF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CFA25-2E33-4B51-A72D-0F714BF9CE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FA25-2E33-4B51-A72D-0F714BF9CE6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CCFA25-2E33-4B51-A72D-0F714BF9CE6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20-Aug-14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infopls.com/images/periodictableWEB_ex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599"/>
            <a:ext cx="9144000" cy="517381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19400" y="304800"/>
            <a:ext cx="31440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</a:rPr>
              <a:t>LANTHANIDES</a:t>
            </a:r>
            <a:endParaRPr lang="en-US" sz="32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1066800"/>
            <a:ext cx="5257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25360"/>
            <a:ext cx="845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Calibri" pitchFamily="34" charset="0"/>
              </a:rPr>
              <a:t>5. </a:t>
            </a:r>
            <a:r>
              <a:rPr lang="en-US" sz="2400" b="1" dirty="0" err="1" smtClean="0">
                <a:solidFill>
                  <a:srgbClr val="0000CC"/>
                </a:solidFill>
                <a:latin typeface="Calibri" pitchFamily="34" charset="0"/>
              </a:rPr>
              <a:t>Colour</a:t>
            </a:r>
            <a:r>
              <a:rPr lang="en-US" sz="2400" b="1" dirty="0" smtClean="0">
                <a:solidFill>
                  <a:srgbClr val="0000CC"/>
                </a:solidFill>
                <a:latin typeface="Calibri" pitchFamily="34" charset="0"/>
              </a:rPr>
              <a:t> - </a:t>
            </a:r>
            <a:r>
              <a:rPr lang="en-US" sz="2000" dirty="0" smtClean="0">
                <a:latin typeface="Calibri" pitchFamily="34" charset="0"/>
              </a:rPr>
              <a:t>The </a:t>
            </a:r>
            <a:r>
              <a:rPr lang="en-US" sz="2000" dirty="0" err="1" smtClean="0">
                <a:latin typeface="Calibri" pitchFamily="34" charset="0"/>
              </a:rPr>
              <a:t>colour</a:t>
            </a:r>
            <a:r>
              <a:rPr lang="en-US" sz="2000" dirty="0" smtClean="0">
                <a:latin typeface="Calibri" pitchFamily="34" charset="0"/>
              </a:rPr>
              <a:t> of the </a:t>
            </a:r>
            <a:r>
              <a:rPr lang="en-US" sz="2000" dirty="0" err="1" smtClean="0">
                <a:latin typeface="Calibri" pitchFamily="34" charset="0"/>
              </a:rPr>
              <a:t>Ln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baseline="30000" dirty="0" smtClean="0">
                <a:latin typeface="Calibri" pitchFamily="34" charset="0"/>
              </a:rPr>
              <a:t>3+</a:t>
            </a:r>
            <a:r>
              <a:rPr lang="en-US" sz="2000" dirty="0" smtClean="0">
                <a:latin typeface="Calibri" pitchFamily="34" charset="0"/>
              </a:rPr>
              <a:t>cations to a large extent depend upon the electronic configuration.  For  </a:t>
            </a:r>
            <a:r>
              <a:rPr lang="en-US" sz="2000" dirty="0" err="1" smtClean="0">
                <a:latin typeface="Calibri" pitchFamily="34" charset="0"/>
              </a:rPr>
              <a:t>eg</a:t>
            </a:r>
            <a:r>
              <a:rPr lang="en-US" sz="2000" dirty="0" smtClean="0">
                <a:latin typeface="Calibri" pitchFamily="34" charset="0"/>
              </a:rPr>
              <a:t>. 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La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3+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(4f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0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), </a:t>
            </a:r>
            <a:r>
              <a:rPr lang="en-US" sz="2000" b="1" dirty="0" err="1" smtClean="0">
                <a:solidFill>
                  <a:srgbClr val="7030A0"/>
                </a:solidFill>
                <a:latin typeface="Calibri" pitchFamily="34" charset="0"/>
              </a:rPr>
              <a:t>Gd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3+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(4f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7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) and Lu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3+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 (4f</a:t>
            </a:r>
            <a:r>
              <a:rPr lang="en-US" sz="2000" b="1" baseline="30000" dirty="0" smtClean="0">
                <a:solidFill>
                  <a:srgbClr val="7030A0"/>
                </a:solidFill>
                <a:latin typeface="Calibri" pitchFamily="34" charset="0"/>
              </a:rPr>
              <a:t> 14</a:t>
            </a:r>
            <a:r>
              <a:rPr lang="en-US" sz="2000" b="1" dirty="0" smtClean="0">
                <a:solidFill>
                  <a:srgbClr val="7030A0"/>
                </a:solidFill>
                <a:latin typeface="Calibri" pitchFamily="34" charset="0"/>
              </a:rPr>
              <a:t>) </a:t>
            </a:r>
            <a:r>
              <a:rPr lang="en-US" sz="2000" dirty="0" smtClean="0">
                <a:latin typeface="Calibri" pitchFamily="34" charset="0"/>
              </a:rPr>
              <a:t>are </a:t>
            </a:r>
            <a:r>
              <a:rPr lang="en-US" sz="2000" dirty="0" err="1" smtClean="0">
                <a:latin typeface="Calibri" pitchFamily="34" charset="0"/>
              </a:rPr>
              <a:t>colourless</a:t>
            </a:r>
            <a:r>
              <a:rPr lang="en-US" sz="2000" dirty="0" smtClean="0">
                <a:latin typeface="Calibri" pitchFamily="34" charset="0"/>
              </a:rPr>
              <a:t>.  The </a:t>
            </a:r>
            <a:r>
              <a:rPr lang="en-US" sz="2000" dirty="0" err="1" smtClean="0">
                <a:latin typeface="Calibri" pitchFamily="34" charset="0"/>
              </a:rPr>
              <a:t>colour</a:t>
            </a:r>
            <a:r>
              <a:rPr lang="en-US" sz="2000" dirty="0" smtClean="0">
                <a:latin typeface="Calibri" pitchFamily="34" charset="0"/>
              </a:rPr>
              <a:t> is due to  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f—f transitions i.e. </a:t>
            </a:r>
            <a:r>
              <a:rPr lang="en-US" sz="2000" dirty="0" smtClean="0">
                <a:latin typeface="Calibri" pitchFamily="34" charset="0"/>
              </a:rPr>
              <a:t>transition of the electrons  from the 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lower energy f-</a:t>
            </a:r>
            <a:r>
              <a:rPr lang="en-US" sz="2000" b="1" dirty="0" err="1" smtClean="0">
                <a:solidFill>
                  <a:srgbClr val="C00000"/>
                </a:solidFill>
                <a:latin typeface="Calibri" pitchFamily="34" charset="0"/>
              </a:rPr>
              <a:t>orbitals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 to the higher energy f orbital</a:t>
            </a:r>
            <a:r>
              <a:rPr lang="en-US" sz="2000" dirty="0" smtClean="0">
                <a:latin typeface="Calibri" pitchFamily="34" charset="0"/>
              </a:rPr>
              <a:t>. The </a:t>
            </a:r>
            <a:r>
              <a:rPr lang="en-US" sz="2000" dirty="0" err="1" smtClean="0">
                <a:latin typeface="Calibri" pitchFamily="34" charset="0"/>
              </a:rPr>
              <a:t>colour</a:t>
            </a:r>
            <a:r>
              <a:rPr lang="en-US" sz="2000" dirty="0" smtClean="0">
                <a:latin typeface="Calibri" pitchFamily="34" charset="0"/>
              </a:rPr>
              <a:t> of ion having n no. of f- electron is same as that of element having  (14 – n) no.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Calibri" pitchFamily="34" charset="0"/>
              </a:rPr>
              <a:t>6. Complexes -</a:t>
            </a:r>
            <a:r>
              <a:rPr lang="en-US" sz="2000" dirty="0" smtClean="0">
                <a:latin typeface="Calibri" pitchFamily="34" charset="0"/>
              </a:rPr>
              <a:t>Lanthanides are </a:t>
            </a:r>
            <a:r>
              <a:rPr lang="en-US" sz="2000" b="1" dirty="0" smtClean="0">
                <a:latin typeface="Calibri" pitchFamily="34" charset="0"/>
              </a:rPr>
              <a:t>moderate </a:t>
            </a:r>
            <a:r>
              <a:rPr lang="en-US" sz="2000" dirty="0" smtClean="0">
                <a:latin typeface="Calibri" pitchFamily="34" charset="0"/>
              </a:rPr>
              <a:t>in their complex forming ability which increases to the right . Although </a:t>
            </a:r>
            <a:r>
              <a:rPr lang="en-US" sz="2000" dirty="0" err="1" smtClean="0">
                <a:latin typeface="Calibri" pitchFamily="34" charset="0"/>
              </a:rPr>
              <a:t>tripositive</a:t>
            </a:r>
            <a:r>
              <a:rPr lang="en-US" sz="2000" dirty="0" smtClean="0">
                <a:latin typeface="Calibri" pitchFamily="34" charset="0"/>
              </a:rPr>
              <a:t>  </a:t>
            </a:r>
            <a:r>
              <a:rPr lang="en-US" sz="2000" dirty="0" err="1" smtClean="0">
                <a:latin typeface="Calibri" pitchFamily="34" charset="0"/>
              </a:rPr>
              <a:t>cations</a:t>
            </a:r>
            <a:r>
              <a:rPr lang="en-US" sz="2000" dirty="0" smtClean="0">
                <a:latin typeface="Calibri" pitchFamily="34" charset="0"/>
              </a:rPr>
              <a:t> have a high charge equal to +3 on them, their size is so large, their 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</a:rPr>
              <a:t>charge to radius ratio becomes so small </a:t>
            </a:r>
            <a:r>
              <a:rPr lang="en-US" sz="2000" dirty="0" smtClean="0">
                <a:latin typeface="Calibri" pitchFamily="34" charset="0"/>
              </a:rPr>
              <a:t>that these ions have less tendency to form complexes, </a:t>
            </a:r>
            <a:r>
              <a:rPr lang="en-US" sz="2000" dirty="0" err="1" smtClean="0">
                <a:latin typeface="Calibri" pitchFamily="34" charset="0"/>
              </a:rPr>
              <a:t>eg</a:t>
            </a:r>
            <a:r>
              <a:rPr lang="en-US" sz="2000" dirty="0" smtClean="0">
                <a:latin typeface="Calibri" pitchFamily="34" charset="0"/>
              </a:rPr>
              <a:t>: Stable complexes are known with chelating oxygen containing </a:t>
            </a:r>
            <a:r>
              <a:rPr lang="en-US" sz="2000" dirty="0" err="1" smtClean="0">
                <a:latin typeface="Calibri" pitchFamily="34" charset="0"/>
              </a:rPr>
              <a:t>ligands</a:t>
            </a:r>
            <a:r>
              <a:rPr lang="en-US" sz="2000" dirty="0" smtClean="0">
                <a:latin typeface="Calibri" pitchFamily="34" charset="0"/>
              </a:rPr>
              <a:t> like EDTA, oxalic acid, </a:t>
            </a:r>
            <a:r>
              <a:rPr lang="en-US" sz="2000" dirty="0" err="1" smtClean="0">
                <a:latin typeface="Calibri" pitchFamily="34" charset="0"/>
              </a:rPr>
              <a:t>acetylacetone</a:t>
            </a:r>
            <a:r>
              <a:rPr lang="en-US" sz="2000" dirty="0" smtClean="0">
                <a:latin typeface="Calibri" pitchFamily="34" charset="0"/>
              </a:rPr>
              <a:t>,  . There is a general decrease in complex formation  with a specific </a:t>
            </a:r>
            <a:r>
              <a:rPr lang="en-US" sz="2000" dirty="0" err="1" smtClean="0">
                <a:latin typeface="Calibri" pitchFamily="34" charset="0"/>
              </a:rPr>
              <a:t>ligands</a:t>
            </a:r>
            <a:r>
              <a:rPr lang="en-US" sz="2000" dirty="0" smtClean="0">
                <a:latin typeface="Calibri" pitchFamily="34" charset="0"/>
              </a:rPr>
              <a:t>  from  </a:t>
            </a:r>
            <a:r>
              <a:rPr lang="en-US" sz="2000" b="1" dirty="0" err="1" smtClean="0">
                <a:latin typeface="Calibri" pitchFamily="34" charset="0"/>
              </a:rPr>
              <a:t>Ln</a:t>
            </a:r>
            <a:r>
              <a:rPr lang="en-US" sz="2000" b="1" baseline="30000" dirty="0" smtClean="0">
                <a:latin typeface="Calibri" pitchFamily="34" charset="0"/>
              </a:rPr>
              <a:t> 4+</a:t>
            </a:r>
            <a:r>
              <a:rPr lang="en-US" sz="2000" b="1" dirty="0" smtClean="0">
                <a:latin typeface="Calibri" pitchFamily="34" charset="0"/>
              </a:rPr>
              <a:t>&gt; </a:t>
            </a:r>
            <a:r>
              <a:rPr lang="en-US" sz="2000" b="1" dirty="0" err="1" smtClean="0">
                <a:latin typeface="Calibri" pitchFamily="34" charset="0"/>
              </a:rPr>
              <a:t>Ln</a:t>
            </a:r>
            <a:r>
              <a:rPr lang="en-US" sz="2000" b="1" baseline="30000" dirty="0" smtClean="0">
                <a:latin typeface="Calibri" pitchFamily="34" charset="0"/>
              </a:rPr>
              <a:t> 3+</a:t>
            </a:r>
            <a:r>
              <a:rPr lang="en-US" sz="2000" b="1" dirty="0" smtClean="0">
                <a:latin typeface="Calibri" pitchFamily="34" charset="0"/>
              </a:rPr>
              <a:t>&gt;</a:t>
            </a:r>
            <a:r>
              <a:rPr lang="en-US" sz="2000" b="1" dirty="0" err="1" smtClean="0">
                <a:latin typeface="Calibri" pitchFamily="34" charset="0"/>
              </a:rPr>
              <a:t>Ln</a:t>
            </a:r>
            <a:r>
              <a:rPr lang="en-US" sz="2000" b="1" baseline="30000" dirty="0" smtClean="0">
                <a:latin typeface="Calibri" pitchFamily="34" charset="0"/>
              </a:rPr>
              <a:t> 2+</a:t>
            </a:r>
            <a:r>
              <a:rPr lang="en-US" sz="2000" b="1" dirty="0" smtClean="0">
                <a:latin typeface="Calibri" pitchFamily="34" charset="0"/>
              </a:rPr>
              <a:t>   as charge decreases </a:t>
            </a:r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2322" y="0"/>
            <a:ext cx="1851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CC"/>
                </a:solidFill>
                <a:latin typeface="+mj-lt"/>
              </a:rPr>
              <a:t>Actinides </a:t>
            </a:r>
            <a:endParaRPr lang="en-US" sz="3200" b="1" dirty="0">
              <a:solidFill>
                <a:srgbClr val="0000CC"/>
              </a:solidFill>
              <a:latin typeface="+mj-lt"/>
            </a:endParaRPr>
          </a:p>
        </p:txBody>
      </p:sp>
      <p:pic>
        <p:nvPicPr>
          <p:cNvPr id="5122" name="Picture 2" descr="http://www.expertsmind.com/CMSImages/1209_F-block%20elements1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r="47573"/>
          <a:stretch>
            <a:fillRect/>
          </a:stretch>
        </p:blipFill>
        <p:spPr bwMode="auto">
          <a:xfrm>
            <a:off x="914400" y="457200"/>
            <a:ext cx="6248400" cy="6096000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99440"/>
          <a:ext cx="8458200" cy="605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6916"/>
                <a:gridCol w="2128284"/>
                <a:gridCol w="1905000"/>
                <a:gridCol w="3048000"/>
              </a:tblGrid>
              <a:tr h="4876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Seaborg view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Dawson</a:t>
                      </a:r>
                      <a:r>
                        <a:rPr lang="en-US" sz="1600" baseline="0" dirty="0" smtClean="0"/>
                        <a:t>  View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Oxidation States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0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0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+3, +2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2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2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0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3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+4, +5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3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4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+4,</a:t>
                      </a:r>
                      <a:r>
                        <a:rPr lang="en-US" sz="1600" baseline="0" dirty="0" smtClean="0"/>
                        <a:t> +5, +6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4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+4, +5, +6, +7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5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+4 , +5 , +6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6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+3, +4, +5, +6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7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7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+3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8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8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+3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9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9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+3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10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+3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11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11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+3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12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+3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13</a:t>
                      </a:r>
                      <a:r>
                        <a:rPr lang="en-US" sz="1600" baseline="0" dirty="0" smtClean="0"/>
                        <a:t> 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+2 (f</a:t>
                      </a:r>
                      <a:r>
                        <a:rPr lang="en-US" sz="1600" baseline="30000" dirty="0" smtClean="0"/>
                        <a:t>14 </a:t>
                      </a:r>
                      <a:r>
                        <a:rPr lang="en-US" sz="1600" baseline="0" dirty="0" smtClean="0"/>
                        <a:t>) 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[Rd] 5f</a:t>
                      </a:r>
                      <a:r>
                        <a:rPr lang="en-US" sz="1600" baseline="30000" dirty="0" smtClean="0"/>
                        <a:t>14 </a:t>
                      </a:r>
                      <a:r>
                        <a:rPr lang="en-US" sz="1600" baseline="-25000" dirty="0" smtClean="0"/>
                        <a:t> </a:t>
                      </a:r>
                      <a:r>
                        <a:rPr lang="en-US" sz="1600" baseline="0" dirty="0" smtClean="0"/>
                        <a:t>6d</a:t>
                      </a:r>
                      <a:r>
                        <a:rPr lang="en-US" sz="1600" baseline="30000" dirty="0" smtClean="0"/>
                        <a:t>1 </a:t>
                      </a:r>
                      <a:r>
                        <a:rPr lang="en-US" sz="1600" baseline="0" dirty="0" smtClean="0"/>
                        <a:t>7s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[Rd] 5f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14 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6d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7s</a:t>
                      </a:r>
                      <a:r>
                        <a:rPr lang="en-US" sz="1600" baseline="30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+3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   </a:t>
            </a:r>
            <a:r>
              <a:rPr lang="en-US" sz="2800" b="1" dirty="0" smtClean="0">
                <a:latin typeface="+mj-lt"/>
              </a:rPr>
              <a:t>Electronic Configuration</a:t>
            </a:r>
            <a:r>
              <a:rPr lang="en-US" sz="2800" dirty="0" smtClean="0">
                <a:latin typeface="+mj-lt"/>
              </a:rPr>
              <a:t> 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1534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1.Atomic Radii –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Steady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decrease from Ac to </a:t>
            </a:r>
            <a:r>
              <a:rPr lang="en-US" sz="2000" b="1" dirty="0" err="1" smtClean="0">
                <a:solidFill>
                  <a:srgbClr val="C00000"/>
                </a:solidFill>
                <a:latin typeface="+mj-lt"/>
              </a:rPr>
              <a:t>Lr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  </a:t>
            </a:r>
            <a:r>
              <a:rPr lang="en-US" sz="2000" dirty="0" smtClean="0">
                <a:latin typeface="+mj-lt"/>
              </a:rPr>
              <a:t>due to imperfect shielding by f- </a:t>
            </a:r>
            <a:r>
              <a:rPr lang="en-US" sz="2000" dirty="0" err="1" smtClean="0">
                <a:latin typeface="+mj-lt"/>
              </a:rPr>
              <a:t>orbitals</a:t>
            </a:r>
            <a:r>
              <a:rPr lang="en-US" sz="2000" dirty="0" smtClean="0">
                <a:latin typeface="+mj-lt"/>
              </a:rPr>
              <a:t> due to their diffused shape is known as Actinide contraction.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 </a:t>
            </a:r>
          </a:p>
          <a:p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2. Oxidation States –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romanLcPeriod"/>
            </a:pPr>
            <a:r>
              <a:rPr lang="en-US" sz="2000" dirty="0" smtClean="0">
                <a:latin typeface="+mj-lt"/>
              </a:rPr>
              <a:t>+3 is most common stable O.S.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2000" dirty="0" smtClean="0">
                <a:latin typeface="+mj-lt"/>
              </a:rPr>
              <a:t>Higher oxidation states are more common for elements </a:t>
            </a:r>
            <a:r>
              <a:rPr lang="en-US" sz="2000" dirty="0" err="1" smtClean="0">
                <a:latin typeface="+mj-lt"/>
              </a:rPr>
              <a:t>upto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Np</a:t>
            </a:r>
            <a:r>
              <a:rPr lang="en-US" sz="2000" dirty="0" smtClean="0">
                <a:latin typeface="+mj-lt"/>
              </a:rPr>
              <a:t>.</a:t>
            </a:r>
          </a:p>
          <a:p>
            <a:pPr marL="857250" lvl="1" indent="-400050">
              <a:lnSpc>
                <a:spcPct val="150000"/>
              </a:lnSpc>
              <a:buFont typeface="+mj-lt"/>
              <a:buAutoNum type="romanLcPeriod"/>
            </a:pPr>
            <a:r>
              <a:rPr lang="en-US" sz="2000" dirty="0" smtClean="0">
                <a:latin typeface="+mj-lt"/>
              </a:rPr>
              <a:t>O. S. </a:t>
            </a:r>
            <a:r>
              <a:rPr lang="en-US" sz="2000" dirty="0" err="1" smtClean="0">
                <a:latin typeface="+mj-lt"/>
              </a:rPr>
              <a:t>upto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b="1" dirty="0" smtClean="0">
                <a:latin typeface="+mj-lt"/>
              </a:rPr>
              <a:t>+6</a:t>
            </a:r>
            <a:r>
              <a:rPr lang="en-US" sz="2000" dirty="0" smtClean="0">
                <a:latin typeface="+mj-lt"/>
              </a:rPr>
              <a:t> are stable.</a:t>
            </a:r>
          </a:p>
          <a:p>
            <a:pPr marL="857250" lvl="1" indent="-400050">
              <a:buFont typeface="+mj-lt"/>
              <a:buAutoNum type="romanLcPeriod"/>
            </a:pPr>
            <a:endParaRPr lang="en-US" dirty="0" smtClean="0">
              <a:latin typeface="+mj-lt"/>
            </a:endParaRPr>
          </a:p>
          <a:p>
            <a:pPr marL="857250" lvl="1" indent="-400050"/>
            <a:endParaRPr lang="en-US" dirty="0" smtClean="0">
              <a:latin typeface="+mj-lt"/>
            </a:endParaRPr>
          </a:p>
          <a:p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3. </a:t>
            </a:r>
            <a:r>
              <a:rPr lang="en-US" sz="2400" b="1" dirty="0" err="1" smtClean="0">
                <a:solidFill>
                  <a:srgbClr val="0000CC"/>
                </a:solidFill>
                <a:latin typeface="+mj-lt"/>
              </a:rPr>
              <a:t>Colour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 :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+mj-lt"/>
              </a:rPr>
              <a:t>  Metals, ions are </a:t>
            </a:r>
            <a:r>
              <a:rPr lang="en-US" sz="2000" b="1" dirty="0" err="1" smtClean="0">
                <a:solidFill>
                  <a:srgbClr val="C00000"/>
                </a:solidFill>
                <a:latin typeface="+mj-lt"/>
              </a:rPr>
              <a:t>coloured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due to </a:t>
            </a:r>
            <a:r>
              <a:rPr lang="en-US" sz="2000" b="1" dirty="0" smtClean="0">
                <a:latin typeface="+mj-lt"/>
              </a:rPr>
              <a:t>f-f transitions </a:t>
            </a:r>
            <a:r>
              <a:rPr lang="en-US" sz="2000" dirty="0" smtClean="0">
                <a:latin typeface="+mj-lt"/>
              </a:rPr>
              <a:t>and intense change transfer transitions.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b="1" dirty="0" smtClean="0">
                <a:latin typeface="+mj-lt"/>
              </a:rPr>
              <a:t>  </a:t>
            </a:r>
            <a:r>
              <a:rPr lang="en-US" sz="2000" b="1" dirty="0" err="1" smtClean="0">
                <a:latin typeface="+mj-lt"/>
              </a:rPr>
              <a:t>f</a:t>
            </a:r>
            <a:r>
              <a:rPr lang="en-US" sz="2000" b="1" baseline="30000" dirty="0" err="1" smtClean="0">
                <a:latin typeface="+mj-lt"/>
              </a:rPr>
              <a:t>o</a:t>
            </a:r>
            <a:r>
              <a:rPr lang="en-US" sz="2000" b="1" dirty="0" smtClean="0">
                <a:latin typeface="+mj-lt"/>
              </a:rPr>
              <a:t>, f</a:t>
            </a:r>
            <a:r>
              <a:rPr lang="en-US" sz="2000" b="1" baseline="30000" dirty="0" smtClean="0">
                <a:latin typeface="+mj-lt"/>
              </a:rPr>
              <a:t>7</a:t>
            </a:r>
            <a:r>
              <a:rPr lang="en-US" sz="2000" b="1" dirty="0" smtClean="0">
                <a:latin typeface="+mj-lt"/>
              </a:rPr>
              <a:t>, f</a:t>
            </a:r>
            <a:r>
              <a:rPr lang="en-US" sz="2000" b="1" baseline="30000" dirty="0" smtClean="0">
                <a:latin typeface="+mj-lt"/>
              </a:rPr>
              <a:t>14</a:t>
            </a:r>
            <a:r>
              <a:rPr lang="en-US" sz="2000" b="1" dirty="0" smtClean="0">
                <a:latin typeface="+mj-lt"/>
              </a:rPr>
              <a:t> –ions are </a:t>
            </a:r>
            <a:r>
              <a:rPr lang="en-US" sz="2000" b="1" dirty="0" err="1" smtClean="0">
                <a:latin typeface="+mj-lt"/>
              </a:rPr>
              <a:t>colour</a:t>
            </a:r>
            <a:r>
              <a:rPr lang="en-US" sz="2000" b="1" dirty="0" smtClean="0">
                <a:latin typeface="+mj-lt"/>
              </a:rPr>
              <a:t> less.</a:t>
            </a:r>
          </a:p>
          <a:p>
            <a:r>
              <a:rPr lang="en-US" sz="2000" dirty="0" smtClean="0"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4.  Complex formations: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Far greater tendency than Lanthanides </a:t>
            </a:r>
            <a:r>
              <a:rPr lang="en-US" sz="2000" dirty="0" smtClean="0">
                <a:latin typeface="+mj-lt"/>
              </a:rPr>
              <a:t>due to high charge and small size. </a:t>
            </a:r>
          </a:p>
          <a:p>
            <a:pPr marL="971550" lvl="1" indent="-514350">
              <a:lnSpc>
                <a:spcPct val="150000"/>
              </a:lnSpc>
              <a:buAutoNum type="romanLcParenBoth"/>
            </a:pPr>
            <a:r>
              <a:rPr lang="en-US" sz="2000" dirty="0" smtClean="0">
                <a:latin typeface="+mj-lt"/>
              </a:rPr>
              <a:t>M</a:t>
            </a:r>
            <a:r>
              <a:rPr lang="en-US" sz="2000" baseline="30000" dirty="0" smtClean="0">
                <a:latin typeface="+mj-lt"/>
              </a:rPr>
              <a:t>4+</a:t>
            </a:r>
            <a:r>
              <a:rPr lang="en-US" sz="2000" dirty="0" smtClean="0">
                <a:latin typeface="+mj-lt"/>
              </a:rPr>
              <a:t> shows greatest tendency </a:t>
            </a:r>
          </a:p>
          <a:p>
            <a:pPr marL="971550" lvl="1" indent="-514350">
              <a:lnSpc>
                <a:spcPct val="150000"/>
              </a:lnSpc>
              <a:buAutoNum type="romanLcParenBoth"/>
            </a:pPr>
            <a:r>
              <a:rPr lang="en-US" sz="2000" dirty="0" smtClean="0">
                <a:latin typeface="+mj-lt"/>
              </a:rPr>
              <a:t>M</a:t>
            </a:r>
            <a:r>
              <a:rPr lang="en-US" sz="2000" baseline="30000" dirty="0" smtClean="0">
                <a:latin typeface="+mj-lt"/>
              </a:rPr>
              <a:t>4+</a:t>
            </a:r>
            <a:r>
              <a:rPr lang="en-US" sz="2000" dirty="0" smtClean="0">
                <a:latin typeface="+mj-lt"/>
              </a:rPr>
              <a:t> &gt;MO</a:t>
            </a:r>
            <a:r>
              <a:rPr lang="en-US" sz="2000" baseline="-25000" dirty="0" smtClean="0">
                <a:latin typeface="+mj-lt"/>
              </a:rPr>
              <a:t>2 </a:t>
            </a:r>
            <a:r>
              <a:rPr lang="en-US" sz="2000" baseline="30000" dirty="0" smtClean="0">
                <a:latin typeface="+mj-lt"/>
              </a:rPr>
              <a:t>2+ </a:t>
            </a:r>
            <a:r>
              <a:rPr lang="en-US" sz="2000" dirty="0" smtClean="0">
                <a:latin typeface="+mj-lt"/>
              </a:rPr>
              <a:t> M</a:t>
            </a:r>
            <a:r>
              <a:rPr lang="en-US" sz="2000" baseline="30000" dirty="0" smtClean="0">
                <a:latin typeface="+mj-lt"/>
              </a:rPr>
              <a:t>3+</a:t>
            </a:r>
            <a:r>
              <a:rPr lang="en-US" sz="2000" dirty="0" smtClean="0">
                <a:latin typeface="+mj-lt"/>
              </a:rPr>
              <a:t> &gt;MO</a:t>
            </a:r>
            <a:r>
              <a:rPr lang="en-US" sz="2000" baseline="-25000" dirty="0" smtClean="0">
                <a:latin typeface="+mj-lt"/>
              </a:rPr>
              <a:t>2</a:t>
            </a:r>
            <a:r>
              <a:rPr lang="en-US" sz="2000" baseline="30000" dirty="0" smtClean="0">
                <a:latin typeface="+mj-lt"/>
              </a:rPr>
              <a:t>+</a:t>
            </a:r>
            <a:r>
              <a:rPr lang="en-US" sz="2000" dirty="0" smtClean="0">
                <a:latin typeface="+mj-lt"/>
              </a:rPr>
              <a:t> </a:t>
            </a:r>
          </a:p>
          <a:p>
            <a:pPr marL="971550" lvl="1" indent="-514350">
              <a:lnSpc>
                <a:spcPct val="150000"/>
              </a:lnSpc>
              <a:buAutoNum type="romanLcParenBoth"/>
            </a:pPr>
            <a:r>
              <a:rPr lang="en-US" sz="2000" dirty="0" smtClean="0">
                <a:latin typeface="+mj-lt"/>
              </a:rPr>
              <a:t>High </a:t>
            </a:r>
            <a:r>
              <a:rPr lang="en-US" sz="2000" dirty="0" err="1" smtClean="0">
                <a:latin typeface="+mj-lt"/>
              </a:rPr>
              <a:t>coordn</a:t>
            </a:r>
            <a:r>
              <a:rPr lang="en-US" sz="2000" dirty="0" smtClean="0">
                <a:latin typeface="+mj-lt"/>
              </a:rPr>
              <a:t>. Nos., </a:t>
            </a:r>
            <a:r>
              <a:rPr lang="en-US" sz="2000" dirty="0" err="1" smtClean="0">
                <a:latin typeface="+mj-lt"/>
              </a:rPr>
              <a:t>upto</a:t>
            </a:r>
            <a:r>
              <a:rPr lang="en-US" sz="2000" dirty="0" smtClean="0">
                <a:latin typeface="+mj-lt"/>
              </a:rPr>
              <a:t> 8, 9 are common</a:t>
            </a:r>
          </a:p>
          <a:p>
            <a:pPr marL="971550" lvl="1" indent="-514350">
              <a:lnSpc>
                <a:spcPct val="150000"/>
              </a:lnSpc>
              <a:buAutoNum type="romanLcParenBoth"/>
            </a:pPr>
            <a:r>
              <a:rPr lang="en-US" sz="2000" dirty="0" smtClean="0">
                <a:latin typeface="+mj-lt"/>
              </a:rPr>
              <a:t>Adducts are formed with alkali metal halides.  </a:t>
            </a: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ThCl</a:t>
            </a:r>
            <a:r>
              <a:rPr lang="en-US" sz="2000" baseline="-25000" dirty="0" smtClean="0">
                <a:latin typeface="+mj-lt"/>
              </a:rPr>
              <a:t>4</a:t>
            </a:r>
            <a:r>
              <a:rPr lang="en-US" sz="2000" dirty="0" smtClean="0">
                <a:latin typeface="+mj-lt"/>
              </a:rPr>
              <a:t> + </a:t>
            </a:r>
            <a:r>
              <a:rPr lang="en-US" sz="2000" dirty="0" err="1" smtClean="0">
                <a:latin typeface="+mj-lt"/>
              </a:rPr>
              <a:t>MCl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  <a:sym typeface="Wingdings" pitchFamily="2" charset="2"/>
              </a:rPr>
              <a:t> MThCl</a:t>
            </a:r>
            <a:r>
              <a:rPr lang="en-US" sz="2000" baseline="-25000" dirty="0" smtClean="0">
                <a:sym typeface="Wingdings" pitchFamily="2" charset="2"/>
              </a:rPr>
              <a:t>5</a:t>
            </a:r>
            <a:r>
              <a:rPr lang="en-US" sz="2000" dirty="0" smtClean="0">
                <a:latin typeface="+mj-lt"/>
                <a:sym typeface="Wingdings" pitchFamily="2" charset="2"/>
              </a:rPr>
              <a:t>, M</a:t>
            </a:r>
            <a:r>
              <a:rPr lang="en-US" sz="2000" baseline="-25000" dirty="0" smtClean="0">
                <a:latin typeface="+mj-lt"/>
                <a:sym typeface="Wingdings" pitchFamily="2" charset="2"/>
              </a:rPr>
              <a:t>2</a:t>
            </a:r>
            <a:r>
              <a:rPr lang="en-US" sz="2000" dirty="0" smtClean="0">
                <a:latin typeface="+mj-lt"/>
                <a:sym typeface="Wingdings" pitchFamily="2" charset="2"/>
              </a:rPr>
              <a:t> ThCl</a:t>
            </a:r>
            <a:r>
              <a:rPr lang="en-US" sz="2000" baseline="-25000" dirty="0" smtClean="0">
                <a:latin typeface="+mj-lt"/>
                <a:sym typeface="Wingdings" pitchFamily="2" charset="2"/>
              </a:rPr>
              <a:t>2</a:t>
            </a:r>
            <a:r>
              <a:rPr lang="en-US" sz="2000" dirty="0" smtClean="0">
                <a:latin typeface="+mj-lt"/>
                <a:sym typeface="Wingdings" pitchFamily="2" charset="2"/>
              </a:rPr>
              <a:t> etc</a:t>
            </a:r>
            <a:endParaRPr lang="en-US" sz="2000" dirty="0" smtClean="0">
              <a:latin typeface="+mj-lt"/>
            </a:endParaRP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(v) Many complexes are formed with chelating agents </a:t>
            </a:r>
            <a:r>
              <a:rPr lang="en-US" sz="2000" dirty="0" err="1" smtClean="0">
                <a:latin typeface="+mj-lt"/>
              </a:rPr>
              <a:t>viz</a:t>
            </a:r>
            <a:r>
              <a:rPr lang="en-US" sz="2000" dirty="0" smtClean="0">
                <a:latin typeface="+mj-lt"/>
              </a:rPr>
              <a:t>  </a:t>
            </a:r>
            <a:r>
              <a:rPr lang="en-US" sz="2000" dirty="0" err="1" smtClean="0">
                <a:latin typeface="+mj-lt"/>
              </a:rPr>
              <a:t>oxine</a:t>
            </a:r>
            <a:r>
              <a:rPr lang="en-US" sz="2000" dirty="0" smtClean="0">
                <a:latin typeface="+mj-lt"/>
              </a:rPr>
              <a:t>, EDTA, acetyl acetone   </a:t>
            </a: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(vi) Complexes are formed with </a:t>
            </a:r>
            <a:r>
              <a:rPr lang="en-US" sz="2000" dirty="0" smtClean="0">
                <a:latin typeface="+mj-lt"/>
                <a:ea typeface="MS Mincho"/>
              </a:rPr>
              <a:t>⁁ - </a:t>
            </a:r>
            <a:r>
              <a:rPr lang="en-US" sz="2000" dirty="0" err="1" smtClean="0">
                <a:latin typeface="+mj-lt"/>
                <a:ea typeface="MS Mincho"/>
              </a:rPr>
              <a:t>ligands</a:t>
            </a:r>
            <a:r>
              <a:rPr lang="en-US" sz="2000" dirty="0" smtClean="0">
                <a:latin typeface="+mj-lt"/>
                <a:ea typeface="MS Mincho"/>
              </a:rPr>
              <a:t> also </a:t>
            </a:r>
            <a:r>
              <a:rPr lang="en-US" sz="2000" dirty="0" err="1" smtClean="0">
                <a:latin typeface="+mj-lt"/>
                <a:ea typeface="MS Mincho"/>
              </a:rPr>
              <a:t>viz</a:t>
            </a:r>
            <a:r>
              <a:rPr lang="en-US" sz="2000" dirty="0" smtClean="0">
                <a:latin typeface="+mj-lt"/>
                <a:ea typeface="MS Mincho"/>
              </a:rPr>
              <a:t> </a:t>
            </a:r>
            <a:r>
              <a:rPr lang="en-US" sz="2000" dirty="0" err="1" smtClean="0">
                <a:latin typeface="+mj-lt"/>
                <a:ea typeface="MS Mincho"/>
              </a:rPr>
              <a:t>Thioether</a:t>
            </a:r>
            <a:r>
              <a:rPr lang="en-US" sz="2000" dirty="0" smtClean="0">
                <a:latin typeface="+mj-lt"/>
                <a:ea typeface="MS Mincho"/>
              </a:rPr>
              <a:t>,  </a:t>
            </a:r>
            <a:r>
              <a:rPr lang="en-US" sz="2000" dirty="0" err="1" smtClean="0">
                <a:latin typeface="+mj-lt"/>
                <a:ea typeface="MS Mincho"/>
              </a:rPr>
              <a:t>phosphine</a:t>
            </a:r>
            <a:endParaRPr lang="en-US" sz="2000" dirty="0" smtClean="0">
              <a:latin typeface="+mj-lt"/>
              <a:ea typeface="MS Mincho"/>
            </a:endParaRP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  <a:ea typeface="MS Mincho"/>
              </a:rPr>
              <a:t>(vii) Stability with singly charged ions follows the trend</a:t>
            </a: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  <a:ea typeface="MS Mincho"/>
              </a:rPr>
              <a:t>	  F</a:t>
            </a:r>
            <a:r>
              <a:rPr lang="en-US" sz="2000" baseline="30000" dirty="0" smtClean="0">
                <a:latin typeface="+mj-lt"/>
                <a:ea typeface="MS Mincho"/>
              </a:rPr>
              <a:t>-</a:t>
            </a:r>
            <a:r>
              <a:rPr lang="en-US" sz="2000" dirty="0" smtClean="0">
                <a:latin typeface="+mj-lt"/>
                <a:ea typeface="MS Mincho"/>
              </a:rPr>
              <a:t> &gt;NO</a:t>
            </a:r>
            <a:r>
              <a:rPr lang="en-US" sz="2000" baseline="-25000" dirty="0" smtClean="0">
                <a:latin typeface="+mj-lt"/>
                <a:ea typeface="MS Mincho"/>
              </a:rPr>
              <a:t>3</a:t>
            </a:r>
            <a:r>
              <a:rPr lang="en-US" sz="2000" baseline="30000" dirty="0" smtClean="0">
                <a:latin typeface="+mj-lt"/>
                <a:ea typeface="MS Mincho"/>
              </a:rPr>
              <a:t>-</a:t>
            </a:r>
            <a:r>
              <a:rPr lang="en-US" sz="2000" dirty="0" smtClean="0">
                <a:latin typeface="+mj-lt"/>
                <a:ea typeface="MS Mincho"/>
              </a:rPr>
              <a:t> &gt;</a:t>
            </a:r>
            <a:r>
              <a:rPr lang="en-US" sz="2000" dirty="0" err="1" smtClean="0">
                <a:latin typeface="+mj-lt"/>
                <a:ea typeface="MS Mincho"/>
              </a:rPr>
              <a:t>Cl</a:t>
            </a:r>
            <a:r>
              <a:rPr lang="en-US" sz="2000" baseline="30000" dirty="0" smtClean="0">
                <a:latin typeface="+mj-lt"/>
                <a:ea typeface="MS Mincho"/>
              </a:rPr>
              <a:t>-</a:t>
            </a:r>
            <a:r>
              <a:rPr lang="en-US" sz="2000" dirty="0" smtClean="0">
                <a:latin typeface="+mj-lt"/>
                <a:ea typeface="MS Mincho"/>
              </a:rPr>
              <a:t>  and</a:t>
            </a:r>
          </a:p>
          <a:p>
            <a:pPr marL="971550" lvl="1" indent="-514350">
              <a:lnSpc>
                <a:spcPct val="150000"/>
              </a:lnSpc>
            </a:pPr>
            <a:r>
              <a:rPr lang="en-US" sz="2000" dirty="0" smtClean="0">
                <a:latin typeface="+mj-lt"/>
                <a:ea typeface="MS Mincho"/>
              </a:rPr>
              <a:t>Doubly charged ions – CO</a:t>
            </a:r>
            <a:r>
              <a:rPr lang="en-US" sz="2000" baseline="-25000" dirty="0" smtClean="0">
                <a:latin typeface="+mj-lt"/>
                <a:ea typeface="MS Mincho"/>
              </a:rPr>
              <a:t>3</a:t>
            </a:r>
            <a:r>
              <a:rPr lang="en-US" sz="2000" baseline="30000" dirty="0" smtClean="0">
                <a:latin typeface="+mj-lt"/>
                <a:ea typeface="MS Mincho"/>
              </a:rPr>
              <a:t>2-</a:t>
            </a:r>
            <a:r>
              <a:rPr lang="en-US" sz="2000" dirty="0" smtClean="0">
                <a:latin typeface="+mj-lt"/>
                <a:ea typeface="MS Mincho"/>
              </a:rPr>
              <a:t> &gt;C2O4 </a:t>
            </a:r>
            <a:r>
              <a:rPr lang="en-US" sz="2000" baseline="30000" dirty="0" smtClean="0">
                <a:latin typeface="+mj-lt"/>
                <a:ea typeface="MS Mincho"/>
              </a:rPr>
              <a:t>2-</a:t>
            </a:r>
            <a:r>
              <a:rPr lang="en-US" sz="2000" dirty="0" smtClean="0">
                <a:latin typeface="+mj-lt"/>
                <a:ea typeface="MS Mincho"/>
              </a:rPr>
              <a:t> &gt;SO</a:t>
            </a:r>
            <a:r>
              <a:rPr lang="en-US" sz="2000" baseline="-25000" dirty="0" smtClean="0">
                <a:latin typeface="+mj-lt"/>
                <a:ea typeface="MS Mincho"/>
              </a:rPr>
              <a:t>4</a:t>
            </a:r>
            <a:r>
              <a:rPr lang="en-US" sz="2000" baseline="30000" dirty="0" smtClean="0">
                <a:latin typeface="+mj-lt"/>
                <a:ea typeface="MS Mincho"/>
              </a:rPr>
              <a:t>2-</a:t>
            </a:r>
            <a:r>
              <a:rPr lang="en-US" sz="2000" dirty="0" smtClean="0">
                <a:latin typeface="+mj-lt"/>
                <a:ea typeface="MS Mincho"/>
              </a:rPr>
              <a:t>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28600"/>
            <a:ext cx="46292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+mj-lt"/>
              </a:rPr>
              <a:t>Separation of Lanthanides</a:t>
            </a:r>
            <a:endParaRPr lang="en-US" sz="32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990600"/>
            <a:ext cx="7543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LcParenBoth"/>
            </a:pP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Solvent extraction method</a:t>
            </a:r>
          </a:p>
          <a:p>
            <a:pPr marL="400050" indent="-400050">
              <a:lnSpc>
                <a:spcPct val="150000"/>
              </a:lnSpc>
            </a:pPr>
            <a:r>
              <a:rPr lang="en-US" dirty="0" smtClean="0">
                <a:latin typeface="+mj-lt"/>
              </a:rPr>
              <a:t>	</a:t>
            </a:r>
            <a:r>
              <a:rPr lang="en-US" sz="2000" dirty="0" smtClean="0">
                <a:latin typeface="+mj-lt"/>
              </a:rPr>
              <a:t>This method is based on the </a:t>
            </a:r>
            <a:r>
              <a:rPr lang="en-US" sz="2000" b="1" dirty="0" smtClean="0">
                <a:latin typeface="+mj-lt"/>
              </a:rPr>
              <a:t>difference in partition co-</a:t>
            </a:r>
            <a:r>
              <a:rPr lang="en-US" sz="2000" b="1" dirty="0" err="1" smtClean="0">
                <a:latin typeface="+mj-lt"/>
              </a:rPr>
              <a:t>effecients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of  lanthanide salts between water and organic solvents. The solvents employed in this method of extraction of the lanthanides are usually </a:t>
            </a:r>
            <a:r>
              <a:rPr lang="en-US" sz="2000" b="1" dirty="0" smtClean="0">
                <a:latin typeface="+mj-lt"/>
              </a:rPr>
              <a:t>tri n-butyl phosphate (TBP) and </a:t>
            </a:r>
            <a:r>
              <a:rPr lang="en-US" sz="2000" b="1" dirty="0" err="1" smtClean="0">
                <a:latin typeface="+mj-lt"/>
              </a:rPr>
              <a:t>di</a:t>
            </a:r>
            <a:r>
              <a:rPr lang="en-US" sz="2000" b="1" dirty="0" smtClean="0">
                <a:latin typeface="+mj-lt"/>
              </a:rPr>
              <a:t> (2-ethylhexy) phosphoric acid</a:t>
            </a:r>
            <a:r>
              <a:rPr lang="en-US" sz="2000" dirty="0" smtClean="0">
                <a:latin typeface="+mj-lt"/>
              </a:rPr>
              <a:t>.  For </a:t>
            </a:r>
            <a:r>
              <a:rPr lang="en-US" sz="2000" dirty="0" err="1" smtClean="0">
                <a:latin typeface="+mj-lt"/>
              </a:rPr>
              <a:t>eg</a:t>
            </a:r>
            <a:r>
              <a:rPr lang="en-US" sz="2000" dirty="0" smtClean="0">
                <a:latin typeface="+mj-lt"/>
              </a:rPr>
              <a:t>.  </a:t>
            </a:r>
            <a:r>
              <a:rPr lang="en-US" sz="2000" dirty="0" err="1" smtClean="0">
                <a:latin typeface="+mj-lt"/>
              </a:rPr>
              <a:t>Gd</a:t>
            </a:r>
            <a:r>
              <a:rPr lang="en-US" sz="2000" dirty="0" smtClean="0">
                <a:latin typeface="+mj-lt"/>
              </a:rPr>
              <a:t>(NO3)3 can be separated from  La (NO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latin typeface="+mj-lt"/>
              </a:rPr>
              <a:t>)</a:t>
            </a:r>
            <a:r>
              <a:rPr lang="en-US" sz="2000" baseline="-25000" dirty="0" smtClean="0">
                <a:sym typeface="Wingdings" pitchFamily="2" charset="2"/>
              </a:rPr>
              <a:t> 3</a:t>
            </a:r>
            <a:r>
              <a:rPr lang="en-US" sz="2000" dirty="0" smtClean="0">
                <a:latin typeface="+mj-lt"/>
              </a:rPr>
              <a:t> by continuous extraction with water  from a solution of these salts in TBP .</a:t>
            </a:r>
            <a:endParaRPr lang="en-US" dirty="0" smtClean="0">
              <a:latin typeface="+mj-lt"/>
            </a:endParaRPr>
          </a:p>
          <a:p>
            <a:pPr marL="400050" indent="-400050"/>
            <a:r>
              <a:rPr lang="en-US" dirty="0" smtClean="0">
                <a:latin typeface="+mj-lt"/>
                <a:sym typeface="Wingdings" pitchFamily="2" charset="2"/>
              </a:rPr>
              <a:t> </a:t>
            </a:r>
            <a:r>
              <a:rPr lang="en-US" dirty="0" smtClean="0">
                <a:latin typeface="+mj-lt"/>
              </a:rPr>
              <a:t> 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153400" cy="5266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lnSpc>
                <a:spcPct val="150000"/>
              </a:lnSpc>
            </a:pP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ii) Ion exchange method: </a:t>
            </a:r>
            <a:endParaRPr lang="en-US" sz="2000" b="1" dirty="0" smtClean="0">
              <a:solidFill>
                <a:srgbClr val="C00000"/>
              </a:solidFill>
              <a:latin typeface="+mj-lt"/>
            </a:endParaRPr>
          </a:p>
          <a:p>
            <a:pPr marL="400050" indent="-400050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+mj-lt"/>
              </a:rPr>
              <a:t>       </a:t>
            </a:r>
            <a:r>
              <a:rPr lang="en-US" sz="2000" dirty="0" smtClean="0">
                <a:latin typeface="+mj-lt"/>
              </a:rPr>
              <a:t>A synthetic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ion-exchange resin </a:t>
            </a:r>
            <a:r>
              <a:rPr lang="en-US" sz="2000" dirty="0" smtClean="0">
                <a:latin typeface="+mj-lt"/>
              </a:rPr>
              <a:t>with functional groups like – COOH and –SO </a:t>
            </a:r>
            <a:r>
              <a:rPr lang="en-US" sz="2000" baseline="-25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H is packed in a long column fixed in a vertical position.  </a:t>
            </a:r>
          </a:p>
          <a:p>
            <a:pPr marL="400050" indent="-400050"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	The steady decrease in size and consequent decrease  in </a:t>
            </a:r>
            <a:r>
              <a:rPr lang="en-US" sz="2000" dirty="0" err="1" smtClean="0">
                <a:latin typeface="+mj-lt"/>
              </a:rPr>
              <a:t>basicity</a:t>
            </a:r>
            <a:r>
              <a:rPr lang="en-US" sz="2000" dirty="0" smtClean="0">
                <a:latin typeface="+mj-lt"/>
              </a:rPr>
              <a:t> causes the steady increase  the </a:t>
            </a:r>
            <a:r>
              <a:rPr lang="en-US" sz="2000" dirty="0" err="1" smtClean="0">
                <a:latin typeface="+mj-lt"/>
              </a:rPr>
              <a:t>complexing</a:t>
            </a:r>
            <a:r>
              <a:rPr lang="en-US" sz="2000" dirty="0" smtClean="0">
                <a:latin typeface="+mj-lt"/>
              </a:rPr>
              <a:t>  ability with increasing atomic number  of lanthanides.  When an aqueous solution containing `the mixture of  trivalent lanthanide ion M+3(</a:t>
            </a:r>
            <a:r>
              <a:rPr lang="en-US" sz="2000" dirty="0" err="1" smtClean="0">
                <a:latin typeface="+mj-lt"/>
              </a:rPr>
              <a:t>aq</a:t>
            </a:r>
            <a:r>
              <a:rPr lang="en-US" sz="2000" dirty="0" smtClean="0">
                <a:latin typeface="+mj-lt"/>
              </a:rPr>
              <a:t>) is passed  through a column having synthetic </a:t>
            </a:r>
            <a:r>
              <a:rPr lang="en-US" sz="2000" dirty="0" err="1" smtClean="0">
                <a:latin typeface="+mj-lt"/>
              </a:rPr>
              <a:t>cation</a:t>
            </a:r>
            <a:r>
              <a:rPr lang="en-US" sz="2000" dirty="0" smtClean="0">
                <a:latin typeface="+mj-lt"/>
              </a:rPr>
              <a:t>-exchange resin (HR)solid, the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M+3 ions replace H+ ion </a:t>
            </a:r>
            <a:r>
              <a:rPr lang="en-US" sz="2000" dirty="0" smtClean="0">
                <a:latin typeface="+mj-lt"/>
              </a:rPr>
              <a:t>of the resin and thus get fixed on that </a:t>
            </a:r>
          </a:p>
          <a:p>
            <a:pPr marL="400050" indent="-400050">
              <a:lnSpc>
                <a:spcPct val="150000"/>
              </a:lnSpc>
            </a:pPr>
            <a:r>
              <a:rPr lang="en-US" sz="2000" dirty="0" smtClean="0">
                <a:latin typeface="+mj-lt"/>
              </a:rPr>
              <a:t>	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M+3 (</a:t>
            </a:r>
            <a:r>
              <a:rPr lang="en-US" sz="2000" b="1" dirty="0" err="1" smtClean="0">
                <a:solidFill>
                  <a:srgbClr val="0000CC"/>
                </a:solidFill>
                <a:latin typeface="+mj-lt"/>
              </a:rPr>
              <a:t>aq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) + 3 HR  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   MR3 (solid) +  3H+(</a:t>
            </a:r>
            <a:r>
              <a:rPr lang="en-US" sz="2000" b="1" dirty="0" err="1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aq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)</a:t>
            </a:r>
            <a:endParaRPr lang="en-US" b="1" dirty="0" smtClean="0">
              <a:solidFill>
                <a:srgbClr val="0000CC"/>
              </a:solidFill>
              <a:latin typeface="+mj-lt"/>
              <a:sym typeface="Wingdings" pitchFamily="2" charset="2"/>
            </a:endParaRPr>
          </a:p>
          <a:p>
            <a:pPr marL="400050" indent="-400050">
              <a:lnSpc>
                <a:spcPct val="150000"/>
              </a:lnSpc>
            </a:pPr>
            <a:r>
              <a:rPr lang="en-US" dirty="0" smtClean="0">
                <a:latin typeface="+mj-lt"/>
                <a:sym typeface="Wingdings" pitchFamily="2" charset="2"/>
              </a:rPr>
              <a:t>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33400"/>
            <a:ext cx="7467600" cy="5205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  <a:sym typeface="Wingdings" pitchFamily="2" charset="2"/>
              </a:rPr>
              <a:t>Small Lu</a:t>
            </a:r>
            <a:r>
              <a:rPr lang="en-US" sz="2000" baseline="30000" dirty="0" smtClean="0">
                <a:latin typeface="+mj-lt"/>
                <a:sym typeface="Wingdings" pitchFamily="2" charset="2"/>
              </a:rPr>
              <a:t> 3+ </a:t>
            </a:r>
            <a:r>
              <a:rPr lang="en-US" sz="2000" dirty="0" smtClean="0">
                <a:latin typeface="+mj-lt"/>
                <a:sym typeface="Wingdings" pitchFamily="2" charset="2"/>
              </a:rPr>
              <a:t> gets more hydrated than La</a:t>
            </a:r>
            <a:r>
              <a:rPr lang="en-US" sz="2000" baseline="30000" dirty="0" smtClean="0">
                <a:latin typeface="+mj-lt"/>
                <a:sym typeface="Wingdings" pitchFamily="2" charset="2"/>
              </a:rPr>
              <a:t> 3+  </a:t>
            </a:r>
            <a:r>
              <a:rPr lang="en-US" sz="2000" dirty="0" smtClean="0">
                <a:latin typeface="+mj-lt"/>
                <a:sym typeface="Wingdings" pitchFamily="2" charset="2"/>
              </a:rPr>
              <a:t> and is bigger in size. So La(</a:t>
            </a:r>
            <a:r>
              <a:rPr lang="en-US" sz="2000" dirty="0" err="1" smtClean="0">
                <a:latin typeface="+mj-lt"/>
                <a:sym typeface="Wingdings" pitchFamily="2" charset="2"/>
              </a:rPr>
              <a:t>aq</a:t>
            </a:r>
            <a:r>
              <a:rPr lang="en-US" sz="2000" dirty="0" smtClean="0">
                <a:latin typeface="+mj-lt"/>
                <a:sym typeface="Wingdings" pitchFamily="2" charset="2"/>
              </a:rPr>
              <a:t>)</a:t>
            </a:r>
            <a:r>
              <a:rPr lang="en-US" sz="2000" baseline="30000" dirty="0" smtClean="0">
                <a:latin typeface="+mj-lt"/>
                <a:sym typeface="Wingdings" pitchFamily="2" charset="2"/>
              </a:rPr>
              <a:t> 3+  </a:t>
            </a:r>
            <a:r>
              <a:rPr lang="en-US" sz="2000" dirty="0" smtClean="0">
                <a:latin typeface="+mj-lt"/>
                <a:sym typeface="Wingdings" pitchFamily="2" charset="2"/>
              </a:rPr>
              <a:t> gets strongly bound to the resin column than others.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  <a:sym typeface="Wingdings" pitchFamily="2" charset="2"/>
              </a:rPr>
              <a:t>In order to recover M3+ ions fixed on the resin, the column is eluted with a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citric acid – ammonium citrate solution (</a:t>
            </a:r>
            <a:r>
              <a:rPr lang="en-US" sz="2000" b="1" dirty="0" err="1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eluant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).  </a:t>
            </a:r>
            <a:r>
              <a:rPr lang="en-US" sz="2000" dirty="0" smtClean="0">
                <a:latin typeface="+mj-lt"/>
                <a:sym typeface="Wingdings" pitchFamily="2" charset="2"/>
              </a:rPr>
              <a:t>During elution process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NH4+ ions replace M+3 ion </a:t>
            </a:r>
            <a:r>
              <a:rPr lang="en-US" sz="2000" dirty="0" smtClean="0">
                <a:latin typeface="+mj-lt"/>
                <a:sym typeface="Wingdings" pitchFamily="2" charset="2"/>
              </a:rPr>
              <a:t>and M- citrate complexes are formed.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  <a:sym typeface="Wingdings" pitchFamily="2" charset="2"/>
              </a:rPr>
              <a:t>The bigger aquated ion is least strongly held and comes out first. Other ions remain on the column and can be separated by repeated elution.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latin typeface="+mj-lt"/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j-lt"/>
                <a:sym typeface="Wingdings" pitchFamily="2" charset="2"/>
              </a:rPr>
              <a:t>	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R – M</a:t>
            </a:r>
            <a:r>
              <a:rPr lang="en-US" sz="2400" b="1" baseline="30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3+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 + NH</a:t>
            </a:r>
            <a:r>
              <a:rPr lang="en-US" sz="2400" b="1" baseline="-25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4</a:t>
            </a:r>
            <a:r>
              <a:rPr lang="en-US" sz="2400" b="1" baseline="30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+ 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                  R - NH</a:t>
            </a:r>
            <a:r>
              <a:rPr lang="en-US" sz="2400" b="1" baseline="-25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4</a:t>
            </a:r>
            <a:r>
              <a:rPr lang="en-US" sz="2400" b="1" baseline="30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+  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  +   M</a:t>
            </a:r>
            <a:r>
              <a:rPr lang="en-US" sz="2400" b="1" baseline="30000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3+ </a:t>
            </a:r>
            <a:r>
              <a:rPr lang="en-US" sz="2400" b="1" dirty="0" smtClean="0">
                <a:solidFill>
                  <a:srgbClr val="0000CC"/>
                </a:solidFill>
                <a:latin typeface="+mj-lt"/>
                <a:sym typeface="Wingdings" pitchFamily="2" charset="2"/>
              </a:rPr>
              <a:t>- citrate</a:t>
            </a:r>
            <a:endParaRPr lang="en-US" sz="2000" b="1" dirty="0">
              <a:solidFill>
                <a:srgbClr val="0000CC"/>
              </a:solidFill>
              <a:latin typeface="+mj-lt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114800" y="5486400"/>
            <a:ext cx="7620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457200"/>
            <a:ext cx="7620000" cy="60023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CC"/>
                </a:solidFill>
                <a:latin typeface="+mn-lt"/>
                <a:cs typeface="+mn-cs"/>
              </a:rPr>
              <a:t>Lanthanides</a:t>
            </a:r>
            <a:r>
              <a:rPr lang="en-US" dirty="0">
                <a:latin typeface="+mn-lt"/>
                <a:cs typeface="+mn-cs"/>
              </a:rPr>
              <a:t> ,also called rare earth elements comprise of a group of 15 elements of which only one, promethium (Pm) does not occur naturally in the earths crust while the other fourteen are relatively abundant in rocks and soils.</a:t>
            </a:r>
            <a:r>
              <a:rPr lang="en-US" b="1" dirty="0">
                <a:latin typeface="+mn-lt"/>
                <a:cs typeface="+mn-cs"/>
              </a:rPr>
              <a:t> "The series of fifteen metallic elements from lanthanum to lutetium are called lanthanides. In these elements the differentiating electron enters 4f-orbitals. </a:t>
            </a:r>
            <a:r>
              <a:rPr lang="en-US" dirty="0">
                <a:latin typeface="+mn-lt"/>
                <a:cs typeface="+mn-cs"/>
              </a:rPr>
              <a:t>The name lanthanides has been derived from lanthanum (La) element which is the prototype of lanthanides</a:t>
            </a:r>
            <a:r>
              <a:rPr lang="en-US" b="1" dirty="0">
                <a:latin typeface="+mn-lt"/>
                <a:cs typeface="+mn-cs"/>
              </a:rPr>
              <a:t> </a:t>
            </a: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CC"/>
                </a:solidFill>
                <a:latin typeface="+mn-lt"/>
                <a:cs typeface="+mn-cs"/>
              </a:rPr>
              <a:t>Position in Periodic table – </a:t>
            </a:r>
            <a:r>
              <a:rPr lang="en-US" b="1" dirty="0">
                <a:latin typeface="+mn-lt"/>
                <a:cs typeface="+mn-cs"/>
              </a:rPr>
              <a:t>In 6</a:t>
            </a:r>
            <a:r>
              <a:rPr lang="en-US" b="1" baseline="30000" dirty="0">
                <a:latin typeface="+mn-lt"/>
                <a:cs typeface="+mn-cs"/>
              </a:rPr>
              <a:t>th</a:t>
            </a:r>
            <a:r>
              <a:rPr lang="en-US" b="1" dirty="0">
                <a:latin typeface="+mn-lt"/>
                <a:cs typeface="+mn-cs"/>
              </a:rPr>
              <a:t> period after La </a:t>
            </a:r>
            <a:r>
              <a:rPr lang="en-US" dirty="0">
                <a:latin typeface="+mn-lt"/>
                <a:cs typeface="+mn-cs"/>
              </a:rPr>
              <a:t>the incoming electron enters the 4f orbital and the following 14 elements are called Lanthanide/</a:t>
            </a:r>
            <a:r>
              <a:rPr lang="en-US" dirty="0" err="1">
                <a:latin typeface="+mn-lt"/>
                <a:cs typeface="+mn-cs"/>
              </a:rPr>
              <a:t>Lanthanones</a:t>
            </a:r>
            <a:r>
              <a:rPr lang="en-US" dirty="0">
                <a:latin typeface="+mn-lt"/>
                <a:cs typeface="+mn-cs"/>
              </a:rPr>
              <a:t>. Placed outside the body of main periodic table as they resemble each other very closely and keeping them inside the main table will over rule periodic law.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CC"/>
                </a:solidFill>
                <a:latin typeface="+mn-lt"/>
                <a:cs typeface="+mn-cs"/>
              </a:rPr>
              <a:t>Electronic configuration </a:t>
            </a:r>
            <a:r>
              <a:rPr lang="en-US" b="1" dirty="0">
                <a:latin typeface="+mn-lt"/>
                <a:cs typeface="+mn-cs"/>
              </a:rPr>
              <a:t>- </a:t>
            </a:r>
            <a:r>
              <a:rPr lang="en-US" dirty="0">
                <a:latin typeface="+mn-lt"/>
                <a:cs typeface="+mn-cs"/>
              </a:rPr>
              <a:t> </a:t>
            </a:r>
            <a:r>
              <a:rPr lang="en-US" b="1" dirty="0">
                <a:latin typeface="+mn-lt"/>
                <a:cs typeface="+mn-cs"/>
              </a:rPr>
              <a:t>The general electronic configuration of these elements is ns</a:t>
            </a:r>
            <a:r>
              <a:rPr lang="en-US" b="1" baseline="30000" dirty="0">
                <a:latin typeface="+mn-lt"/>
                <a:cs typeface="+mn-cs"/>
              </a:rPr>
              <a:t>2</a:t>
            </a:r>
            <a:r>
              <a:rPr lang="en-US" b="1" dirty="0">
                <a:latin typeface="+mn-lt"/>
                <a:cs typeface="+mn-cs"/>
              </a:rPr>
              <a:t> (n-1)d</a:t>
            </a:r>
            <a:r>
              <a:rPr lang="en-US" b="1" baseline="30000" dirty="0">
                <a:latin typeface="+mn-lt"/>
                <a:cs typeface="+mn-cs"/>
              </a:rPr>
              <a:t>0-1</a:t>
            </a:r>
            <a:r>
              <a:rPr lang="en-US" b="1" dirty="0">
                <a:latin typeface="+mn-lt"/>
                <a:cs typeface="+mn-cs"/>
              </a:rPr>
              <a:t> (n-2)f</a:t>
            </a:r>
            <a:r>
              <a:rPr lang="en-US" b="1" baseline="30000" dirty="0">
                <a:latin typeface="+mn-lt"/>
                <a:cs typeface="+mn-cs"/>
              </a:rPr>
              <a:t>1-14</a:t>
            </a:r>
            <a:r>
              <a:rPr lang="en-US" b="1" dirty="0">
                <a:latin typeface="+mn-lt"/>
                <a:cs typeface="+mn-cs"/>
              </a:rPr>
              <a:t>.</a:t>
            </a:r>
            <a:r>
              <a:rPr lang="en-US" dirty="0">
                <a:latin typeface="+mn-lt"/>
                <a:cs typeface="+mn-cs"/>
              </a:rPr>
              <a:t> They resemble each other very closely as they have same electronic configuration in nth and (n-1) </a:t>
            </a:r>
            <a:r>
              <a:rPr lang="en-US" dirty="0" err="1">
                <a:latin typeface="+mn-lt"/>
                <a:cs typeface="+mn-cs"/>
              </a:rPr>
              <a:t>valency</a:t>
            </a:r>
            <a:r>
              <a:rPr lang="en-US" dirty="0">
                <a:latin typeface="+mn-lt"/>
                <a:cs typeface="+mn-cs"/>
              </a:rPr>
              <a:t> shell. Their most common oxidation state is +3 involving only 5d</a:t>
            </a:r>
            <a:r>
              <a:rPr lang="en-US" b="1" baseline="30000" dirty="0">
                <a:latin typeface="+mn-lt"/>
                <a:cs typeface="+mn-cs"/>
              </a:rPr>
              <a:t>1</a:t>
            </a:r>
            <a:r>
              <a:rPr lang="en-US" dirty="0">
                <a:latin typeface="+mn-lt"/>
                <a:cs typeface="+mn-cs"/>
              </a:rPr>
              <a:t> and 6s</a:t>
            </a:r>
            <a:r>
              <a:rPr lang="en-US" b="1" baseline="30000" dirty="0">
                <a:latin typeface="+mn-lt"/>
                <a:cs typeface="+mn-cs"/>
              </a:rPr>
              <a:t>2</a:t>
            </a:r>
            <a:r>
              <a:rPr lang="en-US" dirty="0">
                <a:latin typeface="+mn-lt"/>
                <a:cs typeface="+mn-cs"/>
              </a:rPr>
              <a:t> electrons.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An alternate electronic configuration is also suggested that after </a:t>
            </a:r>
            <a:r>
              <a:rPr lang="en-US" dirty="0" err="1">
                <a:latin typeface="+mn-lt"/>
                <a:cs typeface="+mn-cs"/>
              </a:rPr>
              <a:t>Ce</a:t>
            </a:r>
            <a:r>
              <a:rPr lang="en-US" dirty="0">
                <a:latin typeface="+mn-lt"/>
                <a:cs typeface="+mn-cs"/>
              </a:rPr>
              <a:t>,  the d electron also shifts to 4f orbital, except for those elements where it will disturb </a:t>
            </a:r>
            <a:r>
              <a:rPr lang="en-US" b="1" dirty="0">
                <a:latin typeface="+mn-lt"/>
                <a:cs typeface="+mn-cs"/>
              </a:rPr>
              <a:t>f</a:t>
            </a:r>
            <a:r>
              <a:rPr lang="en-US" b="1" baseline="30000" dirty="0">
                <a:latin typeface="+mn-lt"/>
                <a:cs typeface="+mn-cs"/>
              </a:rPr>
              <a:t>1 </a:t>
            </a:r>
            <a:r>
              <a:rPr lang="en-US" b="1" dirty="0">
                <a:latin typeface="+mn-lt"/>
                <a:cs typeface="+mn-cs"/>
              </a:rPr>
              <a:t> or f</a:t>
            </a:r>
            <a:r>
              <a:rPr lang="en-US" b="1" baseline="30000" dirty="0">
                <a:latin typeface="+mn-lt"/>
                <a:cs typeface="+mn-cs"/>
              </a:rPr>
              <a:t>14    </a:t>
            </a:r>
            <a:r>
              <a:rPr lang="en-US" b="1" dirty="0">
                <a:latin typeface="+mn-lt"/>
                <a:cs typeface="+mn-cs"/>
              </a:rPr>
              <a:t> configuration.</a:t>
            </a:r>
            <a:endParaRPr lang="en-US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762000"/>
            <a:ext cx="9144000" cy="513986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Element name    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Symbol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	</a:t>
            </a:r>
            <a:r>
              <a:rPr lang="en-US" sz="2000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Ln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	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             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Ln</a:t>
            </a:r>
            <a:r>
              <a:rPr lang="en-US" sz="2000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3+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    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Radius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			         I		       II		                     Ln</a:t>
            </a:r>
            <a:r>
              <a:rPr lang="en-US" sz="2000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3+</a:t>
            </a:r>
            <a:r>
              <a:rPr lang="en-US" sz="2000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/ pm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Lanthanum 57	La	 [</a:t>
            </a:r>
            <a:r>
              <a:rPr lang="en-US" b="1" dirty="0" err="1">
                <a:solidFill>
                  <a:srgbClr val="0000CC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0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0000CC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0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0000CC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0</a:t>
            </a:r>
            <a:r>
              <a:rPr lang="en-US" b="1" dirty="0">
                <a:solidFill>
                  <a:srgbClr val="0000CC"/>
                </a:solidFill>
                <a:latin typeface="+mn-lt"/>
                <a:cs typeface="Times New Roman" pitchFamily="18" charset="0"/>
              </a:rPr>
              <a:t>    	                 116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Cerium  58	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Ce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 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	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	114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Praseodymium  </a:t>
            </a:r>
            <a:r>
              <a:rPr lang="en-US" dirty="0" smtClean="0">
                <a:latin typeface="+mn-lt"/>
                <a:cs typeface="Times New Roman" pitchFamily="18" charset="0"/>
              </a:rPr>
              <a:t>59Pr </a:t>
            </a:r>
            <a:r>
              <a:rPr lang="en-US" dirty="0">
                <a:latin typeface="+mn-lt"/>
                <a:cs typeface="Times New Roman" pitchFamily="18" charset="0"/>
              </a:rPr>
              <a:t>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3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	113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Neodymium </a:t>
            </a:r>
            <a:r>
              <a:rPr lang="en-US" dirty="0">
                <a:latin typeface="+mn-lt"/>
                <a:cs typeface="Times New Roman" pitchFamily="18" charset="0"/>
              </a:rPr>
              <a:t> 60	</a:t>
            </a:r>
            <a:r>
              <a:rPr lang="en-US" dirty="0" err="1">
                <a:latin typeface="+mn-lt"/>
                <a:cs typeface="Times New Roman" pitchFamily="18" charset="0"/>
              </a:rPr>
              <a:t>Nd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3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4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3</a:t>
            </a:r>
            <a:r>
              <a:rPr lang="en-US" dirty="0">
                <a:latin typeface="+mn-lt"/>
                <a:cs typeface="Times New Roman" pitchFamily="18" charset="0"/>
              </a:rPr>
              <a:t> 		111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Promethium  </a:t>
            </a:r>
            <a:r>
              <a:rPr lang="en-US" dirty="0">
                <a:latin typeface="+mn-lt"/>
                <a:cs typeface="Times New Roman" pitchFamily="18" charset="0"/>
              </a:rPr>
              <a:t>61	Pm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4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5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4</a:t>
            </a:r>
            <a:r>
              <a:rPr lang="en-US" dirty="0">
                <a:latin typeface="+mn-lt"/>
                <a:cs typeface="Times New Roman" pitchFamily="18" charset="0"/>
              </a:rPr>
              <a:t> 		109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Samarium</a:t>
            </a:r>
            <a:r>
              <a:rPr lang="en-US" dirty="0">
                <a:latin typeface="+mn-lt"/>
                <a:cs typeface="Times New Roman" pitchFamily="18" charset="0"/>
              </a:rPr>
              <a:t>  62	</a:t>
            </a:r>
            <a:r>
              <a:rPr lang="en-US" dirty="0" err="1">
                <a:latin typeface="+mn-lt"/>
                <a:cs typeface="Times New Roman" pitchFamily="18" charset="0"/>
              </a:rPr>
              <a:t>Sm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5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6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5</a:t>
            </a:r>
            <a:r>
              <a:rPr lang="en-US" dirty="0">
                <a:latin typeface="+mn-lt"/>
                <a:cs typeface="Times New Roman" pitchFamily="18" charset="0"/>
              </a:rPr>
              <a:t> 		108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Europium</a:t>
            </a:r>
            <a:r>
              <a:rPr lang="en-US" dirty="0">
                <a:latin typeface="+mn-lt"/>
                <a:cs typeface="Times New Roman" pitchFamily="18" charset="0"/>
              </a:rPr>
              <a:t>  63	</a:t>
            </a:r>
            <a:r>
              <a:rPr lang="en-US" dirty="0" err="1">
                <a:latin typeface="+mn-lt"/>
                <a:cs typeface="Times New Roman" pitchFamily="18" charset="0"/>
              </a:rPr>
              <a:t>Eu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6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7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6</a:t>
            </a:r>
            <a:r>
              <a:rPr lang="en-US" dirty="0">
                <a:latin typeface="+mn-lt"/>
                <a:cs typeface="Times New Roman" pitchFamily="18" charset="0"/>
              </a:rPr>
              <a:t> 		107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Gadolinium 64	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Eu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 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7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7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7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	105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Terbium</a:t>
            </a:r>
            <a:r>
              <a:rPr lang="en-US" dirty="0">
                <a:latin typeface="+mn-lt"/>
                <a:cs typeface="Times New Roman" pitchFamily="18" charset="0"/>
              </a:rPr>
              <a:t> </a:t>
            </a:r>
            <a:r>
              <a:rPr lang="en-US" dirty="0" smtClean="0">
                <a:latin typeface="+mn-lt"/>
                <a:cs typeface="Times New Roman" pitchFamily="18" charset="0"/>
              </a:rPr>
              <a:t>65</a:t>
            </a:r>
            <a:r>
              <a:rPr lang="en-US" dirty="0">
                <a:latin typeface="+mn-lt"/>
                <a:cs typeface="Times New Roman" pitchFamily="18" charset="0"/>
              </a:rPr>
              <a:t>	Tb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8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9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8</a:t>
            </a:r>
            <a:r>
              <a:rPr lang="en-US" dirty="0">
                <a:latin typeface="+mn-lt"/>
                <a:cs typeface="Times New Roman" pitchFamily="18" charset="0"/>
              </a:rPr>
              <a:t> 		104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Dysprosium </a:t>
            </a:r>
            <a:r>
              <a:rPr lang="en-US" dirty="0">
                <a:latin typeface="+mn-lt"/>
                <a:cs typeface="Times New Roman" pitchFamily="18" charset="0"/>
              </a:rPr>
              <a:t> 66	</a:t>
            </a:r>
            <a:r>
              <a:rPr lang="en-US" dirty="0" err="1">
                <a:latin typeface="+mn-lt"/>
                <a:cs typeface="Times New Roman" pitchFamily="18" charset="0"/>
              </a:rPr>
              <a:t>Dy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9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10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9</a:t>
            </a:r>
            <a:r>
              <a:rPr lang="en-US" dirty="0">
                <a:latin typeface="+mn-lt"/>
                <a:cs typeface="Times New Roman" pitchFamily="18" charset="0"/>
              </a:rPr>
              <a:t> 		103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latin typeface="+mn-lt"/>
                <a:cs typeface="Times New Roman" pitchFamily="18" charset="0"/>
              </a:rPr>
              <a:t>Holmium</a:t>
            </a:r>
            <a:r>
              <a:rPr lang="en-US" dirty="0" smtClean="0">
                <a:latin typeface="+mn-lt"/>
                <a:cs typeface="Times New Roman" pitchFamily="18" charset="0"/>
              </a:rPr>
              <a:t> </a:t>
            </a:r>
            <a:r>
              <a:rPr lang="en-US" dirty="0">
                <a:latin typeface="+mn-lt"/>
                <a:cs typeface="Times New Roman" pitchFamily="18" charset="0"/>
              </a:rPr>
              <a:t>67	Ho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10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11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10</a:t>
            </a:r>
            <a:r>
              <a:rPr lang="en-US" dirty="0">
                <a:latin typeface="+mn-lt"/>
                <a:cs typeface="Times New Roman" pitchFamily="18" charset="0"/>
              </a:rPr>
              <a:t> 		102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Erbium </a:t>
            </a:r>
            <a:r>
              <a:rPr lang="en-US" dirty="0">
                <a:latin typeface="+mn-lt"/>
                <a:cs typeface="Times New Roman" pitchFamily="18" charset="0"/>
              </a:rPr>
              <a:t>	68	</a:t>
            </a:r>
            <a:r>
              <a:rPr lang="en-US" dirty="0" err="1">
                <a:latin typeface="+mn-lt"/>
                <a:cs typeface="Times New Roman" pitchFamily="18" charset="0"/>
              </a:rPr>
              <a:t>Er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11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12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11</a:t>
            </a:r>
            <a:r>
              <a:rPr lang="en-US" dirty="0">
                <a:latin typeface="+mn-lt"/>
                <a:cs typeface="Times New Roman" pitchFamily="18" charset="0"/>
              </a:rPr>
              <a:t> 		100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Thulium </a:t>
            </a:r>
            <a:r>
              <a:rPr lang="en-US" dirty="0" smtClean="0">
                <a:latin typeface="+mn-lt"/>
                <a:cs typeface="Times New Roman" pitchFamily="18" charset="0"/>
              </a:rPr>
              <a:t>60</a:t>
            </a:r>
            <a:r>
              <a:rPr lang="en-US" dirty="0">
                <a:latin typeface="+mn-lt"/>
                <a:cs typeface="Times New Roman" pitchFamily="18" charset="0"/>
              </a:rPr>
              <a:t>	Tm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12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13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12</a:t>
            </a:r>
            <a:r>
              <a:rPr lang="en-US" dirty="0">
                <a:latin typeface="+mn-lt"/>
                <a:cs typeface="Times New Roman" pitchFamily="18" charset="0"/>
              </a:rPr>
              <a:t> 		99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Times New Roman" pitchFamily="18" charset="0"/>
              </a:rPr>
              <a:t>Ytterbium </a:t>
            </a:r>
            <a:r>
              <a:rPr lang="en-US" dirty="0">
                <a:latin typeface="+mn-lt"/>
                <a:cs typeface="Times New Roman" pitchFamily="18" charset="0"/>
              </a:rPr>
              <a:t> 70	</a:t>
            </a:r>
            <a:r>
              <a:rPr lang="en-US" dirty="0" err="1">
                <a:latin typeface="+mn-lt"/>
                <a:cs typeface="Times New Roman" pitchFamily="18" charset="0"/>
              </a:rPr>
              <a:t>Yb</a:t>
            </a:r>
            <a:r>
              <a:rPr lang="en-US" dirty="0">
                <a:latin typeface="+mn-lt"/>
                <a:cs typeface="Times New Roman" pitchFamily="18" charset="0"/>
              </a:rPr>
              <a:t> 	 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13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5d</a:t>
            </a:r>
            <a:r>
              <a:rPr lang="en-US" baseline="30000" dirty="0">
                <a:latin typeface="+mn-lt"/>
                <a:cs typeface="Times New Roman" pitchFamily="18" charset="0"/>
              </a:rPr>
              <a:t>1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 4f</a:t>
            </a:r>
            <a:r>
              <a:rPr lang="en-US" baseline="30000" dirty="0">
                <a:latin typeface="+mn-lt"/>
                <a:cs typeface="Times New Roman" pitchFamily="18" charset="0"/>
              </a:rPr>
              <a:t>14</a:t>
            </a:r>
            <a:r>
              <a:rPr lang="en-US" dirty="0">
                <a:latin typeface="+mn-lt"/>
                <a:cs typeface="Times New Roman" pitchFamily="18" charset="0"/>
              </a:rPr>
              <a:t>6s</a:t>
            </a:r>
            <a:r>
              <a:rPr lang="en-US" baseline="30000" dirty="0">
                <a:latin typeface="+mn-lt"/>
                <a:cs typeface="Times New Roman" pitchFamily="18" charset="0"/>
              </a:rPr>
              <a:t>2</a:t>
            </a:r>
            <a:r>
              <a:rPr lang="en-US" dirty="0">
                <a:latin typeface="+mn-lt"/>
                <a:cs typeface="Times New Roman" pitchFamily="18" charset="0"/>
              </a:rPr>
              <a:t> 	[</a:t>
            </a:r>
            <a:r>
              <a:rPr lang="en-US" dirty="0" err="1">
                <a:latin typeface="+mn-lt"/>
                <a:cs typeface="Times New Roman" pitchFamily="18" charset="0"/>
              </a:rPr>
              <a:t>Xe</a:t>
            </a:r>
            <a:r>
              <a:rPr lang="en-US" dirty="0">
                <a:latin typeface="+mn-lt"/>
                <a:cs typeface="Times New Roman" pitchFamily="18" charset="0"/>
              </a:rPr>
              <a:t>]4f</a:t>
            </a:r>
            <a:r>
              <a:rPr lang="en-US" baseline="30000" dirty="0">
                <a:latin typeface="+mn-lt"/>
                <a:cs typeface="Times New Roman" pitchFamily="18" charset="0"/>
              </a:rPr>
              <a:t>13</a:t>
            </a:r>
            <a:r>
              <a:rPr lang="en-US" dirty="0">
                <a:latin typeface="+mn-lt"/>
                <a:cs typeface="Times New Roman" pitchFamily="18" charset="0"/>
              </a:rPr>
              <a:t> 		99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Lutetium </a:t>
            </a:r>
            <a:r>
              <a:rPr lang="en-US" b="1" dirty="0" smtClean="0">
                <a:solidFill>
                  <a:srgbClr val="C00000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71	Lu 	 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14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 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14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6s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5d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	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[</a:t>
            </a:r>
            <a:r>
              <a:rPr lang="en-US" b="1" dirty="0" err="1">
                <a:solidFill>
                  <a:srgbClr val="C00000"/>
                </a:solidFill>
                <a:latin typeface="+mn-lt"/>
                <a:cs typeface="Times New Roman" pitchFamily="18" charset="0"/>
              </a:rPr>
              <a:t>Xe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]4f</a:t>
            </a:r>
            <a:r>
              <a:rPr lang="en-US" b="1" baseline="30000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14</a:t>
            </a:r>
            <a:r>
              <a:rPr lang="en-US" b="1" dirty="0">
                <a:solidFill>
                  <a:srgbClr val="C00000"/>
                </a:solidFill>
                <a:latin typeface="+mn-lt"/>
                <a:cs typeface="Times New Roman" pitchFamily="18" charset="0"/>
              </a:rPr>
              <a:t> 		98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905000" y="304800"/>
            <a:ext cx="51996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Calibri" pitchFamily="34" charset="0"/>
              </a:rPr>
              <a:t>1.Electronic </a:t>
            </a:r>
            <a:r>
              <a:rPr lang="en-US" sz="3600" b="1" dirty="0">
                <a:solidFill>
                  <a:srgbClr val="0000CC"/>
                </a:solidFill>
                <a:latin typeface="Calibri" pitchFamily="34" charset="0"/>
              </a:rPr>
              <a:t>configuration </a:t>
            </a:r>
            <a:endParaRPr lang="en-US" sz="3600" dirty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62BEC-61DB-4E0C-B005-F8A14B3F6BE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2.bp.blogspot.com/_Ulj0grANXWc/TT8TMBoog4I/AAAAAAAAABM/_Jm_Ck4F_T4/s640/radius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0" y="762000"/>
            <a:ext cx="4343400" cy="2813339"/>
          </a:xfrm>
          <a:prstGeom prst="rect">
            <a:avLst/>
          </a:prstGeom>
          <a:noFill/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04800" y="533400"/>
            <a:ext cx="41148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Calibri" pitchFamily="34" charset="0"/>
              </a:rPr>
              <a:t>Definition - </a:t>
            </a:r>
            <a:r>
              <a:rPr lang="en-US" dirty="0">
                <a:latin typeface="Calibri" pitchFamily="34" charset="0"/>
              </a:rPr>
              <a:t>The steady </a:t>
            </a:r>
            <a:r>
              <a:rPr lang="en-US" b="1" dirty="0">
                <a:latin typeface="Calibri" pitchFamily="34" charset="0"/>
              </a:rPr>
              <a:t>decrease in the size of the atoms and ions </a:t>
            </a:r>
            <a:r>
              <a:rPr lang="en-US" dirty="0">
                <a:latin typeface="Calibri" pitchFamily="34" charset="0"/>
              </a:rPr>
              <a:t>of the rare-earth elements </a:t>
            </a:r>
            <a:r>
              <a:rPr lang="en-US" b="1" dirty="0">
                <a:latin typeface="Calibri" pitchFamily="34" charset="0"/>
              </a:rPr>
              <a:t>with increasing atomic number </a:t>
            </a:r>
            <a:r>
              <a:rPr lang="en-US" dirty="0">
                <a:latin typeface="Calibri" pitchFamily="34" charset="0"/>
              </a:rPr>
              <a:t>from lanthanum (atomic number 57) through lutetium (atomic number 71) is known as the lanthanide contraction. For each consecutive atom the nuclear charge  increases by one unit, accompanied by a corresponding increase in the number of electrons present in the 4f </a:t>
            </a:r>
            <a:r>
              <a:rPr lang="en-US" dirty="0" err="1">
                <a:latin typeface="Calibri" pitchFamily="34" charset="0"/>
              </a:rPr>
              <a:t>orbitals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209800" y="0"/>
            <a:ext cx="4582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Calibri" pitchFamily="34" charset="0"/>
              </a:rPr>
              <a:t>2. Lanthanide Contraction</a:t>
            </a:r>
            <a:endParaRPr lang="en-US" sz="3200" b="1" dirty="0">
              <a:solidFill>
                <a:srgbClr val="0000CC"/>
              </a:solidFill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8288" y="4191000"/>
            <a:ext cx="8875712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CC"/>
                </a:solidFill>
                <a:latin typeface="+mj-lt"/>
                <a:cs typeface="+mn-cs"/>
              </a:rPr>
              <a:t>Cause – </a:t>
            </a:r>
            <a:r>
              <a:rPr lang="en-US" dirty="0">
                <a:latin typeface="+mj-lt"/>
                <a:cs typeface="+mn-cs"/>
              </a:rPr>
              <a:t>The new electrons enter the 4f orbital which have very poor shielding effect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  <a:cs typeface="+mn-cs"/>
              </a:rPr>
              <a:t> due to their diffused shape, as a result nuclear attraction increases and electron shells contract.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CC"/>
                </a:solidFill>
                <a:latin typeface="+mj-lt"/>
                <a:cs typeface="+mn-cs"/>
              </a:rPr>
              <a:t>Consequences –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  <a:latin typeface="+mj-lt"/>
                <a:cs typeface="+mn-cs"/>
              </a:rPr>
              <a:t>Among the lanthanides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b="1" dirty="0">
                <a:solidFill>
                  <a:srgbClr val="C00000"/>
                </a:solidFill>
                <a:latin typeface="+mj-lt"/>
                <a:cs typeface="+mn-cs"/>
              </a:rPr>
              <a:t>Post </a:t>
            </a:r>
            <a:r>
              <a:rPr lang="en-US" b="1" dirty="0" smtClean="0">
                <a:solidFill>
                  <a:srgbClr val="C00000"/>
                </a:solidFill>
                <a:latin typeface="+mj-lt"/>
                <a:cs typeface="+mn-cs"/>
              </a:rPr>
              <a:t>Lanthanides</a:t>
            </a:r>
            <a:endParaRPr lang="en-US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549FB-8617-45F9-B368-4F6550D8BF1C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8392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+mj-lt"/>
              </a:rPr>
              <a:t>Consequences –</a:t>
            </a:r>
          </a:p>
          <a:p>
            <a:pPr marL="342900" indent="-342900"/>
            <a:r>
              <a:rPr lang="en-US" sz="2000" b="1" dirty="0" smtClean="0">
                <a:latin typeface="+mj-lt"/>
              </a:rPr>
              <a:t>          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I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Among Lanthanides –</a:t>
            </a:r>
            <a:endParaRPr lang="en-US" sz="2000" b="1" dirty="0" smtClean="0">
              <a:solidFill>
                <a:srgbClr val="C00000"/>
              </a:solidFill>
              <a:latin typeface="+mj-lt"/>
            </a:endParaRPr>
          </a:p>
          <a:p>
            <a:pPr marL="342900" indent="-342900"/>
            <a:r>
              <a:rPr lang="en-US" sz="2000" dirty="0" smtClean="0">
                <a:latin typeface="+mj-lt"/>
              </a:rPr>
              <a:t> 1</a:t>
            </a:r>
            <a:r>
              <a:rPr lang="en-US" sz="2000" dirty="0" smtClean="0">
                <a:solidFill>
                  <a:srgbClr val="0000CC"/>
                </a:solidFill>
                <a:latin typeface="+mj-lt"/>
              </a:rPr>
              <a:t>. </a:t>
            </a:r>
            <a:r>
              <a:rPr lang="en-US" sz="2000" b="1" dirty="0" err="1" smtClean="0">
                <a:solidFill>
                  <a:srgbClr val="0000CC"/>
                </a:solidFill>
                <a:latin typeface="+mj-lt"/>
              </a:rPr>
              <a:t>Basicity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of ions- decreases from La</a:t>
            </a:r>
            <a:r>
              <a:rPr lang="en-US" sz="2000" baseline="-25000" dirty="0" smtClean="0">
                <a:latin typeface="+mj-lt"/>
              </a:rPr>
              <a:t> </a:t>
            </a:r>
            <a:r>
              <a:rPr lang="en-US" sz="2000" baseline="30000" dirty="0" smtClean="0">
                <a:latin typeface="+mj-lt"/>
              </a:rPr>
              <a:t> 3+</a:t>
            </a:r>
            <a:r>
              <a:rPr lang="en-US" sz="2000" dirty="0" smtClean="0">
                <a:latin typeface="+mj-lt"/>
              </a:rPr>
              <a:t> to Lu</a:t>
            </a:r>
            <a:r>
              <a:rPr lang="en-US" sz="2000" baseline="30000" dirty="0" smtClean="0">
                <a:latin typeface="+mj-lt"/>
              </a:rPr>
              <a:t>3+ </a:t>
            </a:r>
            <a:r>
              <a:rPr lang="en-US" sz="2000" dirty="0" smtClean="0">
                <a:latin typeface="+mj-lt"/>
              </a:rPr>
              <a:t> so their oxides and hydroxides are less basic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 2. As the atomic size decreases  across the </a:t>
            </a:r>
            <a:r>
              <a:rPr lang="en-US" sz="2000" dirty="0" smtClean="0">
                <a:latin typeface="+mj-lt"/>
              </a:rPr>
              <a:t>series the elements following lanthanides show  change in their physical properties.</a:t>
            </a:r>
            <a:endParaRPr lang="en-US" sz="2000" dirty="0" smtClean="0">
              <a:latin typeface="+mj-lt"/>
            </a:endParaRPr>
          </a:p>
          <a:p>
            <a:pPr marL="342900" indent="-342900"/>
            <a:r>
              <a:rPr lang="en-US" sz="2000" dirty="0" smtClean="0">
                <a:latin typeface="+mj-lt"/>
              </a:rPr>
              <a:t>	a) </a:t>
            </a:r>
            <a:r>
              <a:rPr lang="en-US" sz="2000" dirty="0" smtClean="0">
                <a:latin typeface="+mj-lt"/>
              </a:rPr>
              <a:t>The </a:t>
            </a:r>
            <a:r>
              <a:rPr lang="en-US" sz="2000" dirty="0" err="1" smtClean="0">
                <a:latin typeface="+mj-lt"/>
              </a:rPr>
              <a:t>ionisation</a:t>
            </a:r>
            <a:r>
              <a:rPr lang="en-US" sz="2000" dirty="0" smtClean="0">
                <a:latin typeface="+mj-lt"/>
              </a:rPr>
              <a:t> potential increases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	b) Metallic nature decreases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	c) </a:t>
            </a:r>
            <a:r>
              <a:rPr lang="en-US" sz="2000" dirty="0" err="1" smtClean="0">
                <a:latin typeface="+mj-lt"/>
              </a:rPr>
              <a:t>Electropositivity</a:t>
            </a:r>
            <a:r>
              <a:rPr lang="en-US" sz="2000" dirty="0" smtClean="0">
                <a:latin typeface="+mj-lt"/>
              </a:rPr>
              <a:t>  decreases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	d) </a:t>
            </a:r>
            <a:r>
              <a:rPr lang="en-US" sz="2000" dirty="0" err="1" smtClean="0">
                <a:latin typeface="+mj-lt"/>
              </a:rPr>
              <a:t>Electronegativity</a:t>
            </a:r>
            <a:r>
              <a:rPr lang="en-US" sz="2000" dirty="0" smtClean="0">
                <a:latin typeface="+mj-lt"/>
              </a:rPr>
              <a:t>  </a:t>
            </a:r>
            <a:r>
              <a:rPr lang="en-US" sz="2000" dirty="0" err="1" smtClean="0">
                <a:latin typeface="+mj-lt"/>
              </a:rPr>
              <a:t>Increseases</a:t>
            </a:r>
            <a:endParaRPr lang="en-US" sz="2000" dirty="0" smtClean="0">
              <a:latin typeface="+mj-lt"/>
            </a:endParaRPr>
          </a:p>
          <a:p>
            <a:pPr marL="342900" indent="-342900"/>
            <a:r>
              <a:rPr lang="en-US" sz="2000" dirty="0" smtClean="0">
                <a:latin typeface="+mj-lt"/>
              </a:rPr>
              <a:t>	e) Tendency to form complexes increases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	</a:t>
            </a:r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  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II Post Lanthanides –</a:t>
            </a:r>
            <a:endParaRPr lang="en-US" sz="2000" b="1" dirty="0" smtClean="0">
              <a:solidFill>
                <a:srgbClr val="C00000"/>
              </a:solidFill>
              <a:latin typeface="+mj-lt"/>
            </a:endParaRPr>
          </a:p>
          <a:p>
            <a:pPr marL="342900" indent="-342900"/>
            <a:r>
              <a:rPr lang="en-US" sz="2000" b="1" dirty="0" smtClean="0">
                <a:latin typeface="+mj-lt"/>
              </a:rPr>
              <a:t>   </a:t>
            </a:r>
            <a:r>
              <a:rPr lang="en-US" sz="2000" b="1" dirty="0" err="1" smtClean="0">
                <a:latin typeface="+mj-lt"/>
              </a:rPr>
              <a:t>i</a:t>
            </a:r>
            <a:r>
              <a:rPr lang="en-US" sz="2000" b="1" dirty="0" smtClean="0">
                <a:latin typeface="+mj-lt"/>
              </a:rPr>
              <a:t>)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Occurrence of elements as pairs </a:t>
            </a:r>
            <a:r>
              <a:rPr lang="en-US" sz="2000" b="1" dirty="0" smtClean="0">
                <a:latin typeface="+mj-lt"/>
              </a:rPr>
              <a:t>– </a:t>
            </a:r>
            <a:r>
              <a:rPr lang="en-US" sz="2000" dirty="0" smtClean="0">
                <a:latin typeface="+mj-lt"/>
              </a:rPr>
              <a:t>Due to similar size  of 4d and 5d in a group, they have similar physical and chemical </a:t>
            </a:r>
            <a:r>
              <a:rPr lang="en-US" sz="2000" dirty="0" smtClean="0">
                <a:latin typeface="+mj-lt"/>
              </a:rPr>
              <a:t>properties, they occur together in nature </a:t>
            </a:r>
            <a:r>
              <a:rPr lang="en-US" sz="2000" dirty="0" smtClean="0">
                <a:latin typeface="+mj-lt"/>
              </a:rPr>
              <a:t>and their separation becomes very difficult.   </a:t>
            </a:r>
            <a:endParaRPr lang="en-US" sz="2000" dirty="0" smtClean="0">
              <a:latin typeface="+mj-lt"/>
            </a:endParaRPr>
          </a:p>
          <a:p>
            <a:pPr marL="342900" indent="-342900"/>
            <a:r>
              <a:rPr lang="en-US" sz="2000" dirty="0" smtClean="0">
                <a:latin typeface="+mj-lt"/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Zr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/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Hf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,   </a:t>
            </a:r>
            <a:r>
              <a:rPr lang="en-US" sz="2000" dirty="0" err="1" smtClean="0">
                <a:solidFill>
                  <a:srgbClr val="FF0000"/>
                </a:solidFill>
                <a:latin typeface="+mj-lt"/>
              </a:rPr>
              <a:t>Nb</a:t>
            </a:r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/Ta,  Mo/W</a:t>
            </a:r>
          </a:p>
          <a:p>
            <a:pPr marL="342900" indent="-342900"/>
            <a:r>
              <a:rPr lang="en-US" sz="2000" dirty="0" smtClean="0">
                <a:latin typeface="+mj-lt"/>
              </a:rPr>
              <a:t>   ii)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Densities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– 5d elements have very high densities as down the group there is large increase in mass but no increase in volume. 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       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III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Occurrence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of Yttrium  along with heavier lanthanides –</a:t>
            </a:r>
            <a:endParaRPr lang="en-US" sz="2000" b="1" dirty="0" smtClean="0">
              <a:solidFill>
                <a:srgbClr val="C00000"/>
              </a:solidFill>
              <a:latin typeface="+mj-lt"/>
            </a:endParaRPr>
          </a:p>
          <a:p>
            <a:r>
              <a:rPr lang="en-US" sz="2000" dirty="0" smtClean="0">
                <a:latin typeface="+mj-lt"/>
              </a:rPr>
              <a:t>	yttrium has similar charge and size to Ho</a:t>
            </a:r>
            <a:r>
              <a:rPr lang="en-US" sz="2000" baseline="30000" dirty="0" smtClean="0">
                <a:latin typeface="+mj-lt"/>
              </a:rPr>
              <a:t>3+</a:t>
            </a:r>
            <a:r>
              <a:rPr lang="en-US" sz="2000" dirty="0" smtClean="0">
                <a:latin typeface="+mj-lt"/>
              </a:rPr>
              <a:t> &amp; Er</a:t>
            </a:r>
            <a:r>
              <a:rPr lang="en-US" sz="2000" baseline="30000" dirty="0" smtClean="0">
                <a:latin typeface="+mj-lt"/>
              </a:rPr>
              <a:t>3</a:t>
            </a:r>
            <a:r>
              <a:rPr lang="en-US" sz="2000" dirty="0" smtClean="0">
                <a:latin typeface="+mj-lt"/>
              </a:rPr>
              <a:t>+ </a:t>
            </a:r>
            <a:r>
              <a:rPr lang="en-US" sz="2000" dirty="0" smtClean="0">
                <a:latin typeface="+mj-lt"/>
              </a:rPr>
              <a:t>hence it occurs with and separation is difficult.</a:t>
            </a:r>
            <a:r>
              <a:rPr lang="en-US" sz="2000" dirty="0" smtClean="0">
                <a:latin typeface="+mj-lt"/>
              </a:rPr>
              <a:t>			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0999" y="685801"/>
          <a:ext cx="8382002" cy="529668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76545"/>
                <a:gridCol w="1464816"/>
                <a:gridCol w="1464816"/>
                <a:gridCol w="732408"/>
                <a:gridCol w="895164"/>
                <a:gridCol w="752753"/>
                <a:gridCol w="1117600"/>
                <a:gridCol w="977900"/>
              </a:tblGrid>
              <a:tr h="72181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Symbol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Idealized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Observed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1600" b="1" baseline="30000" dirty="0" smtClean="0">
                          <a:solidFill>
                            <a:srgbClr val="C00000"/>
                          </a:solidFill>
                        </a:rPr>
                        <a:t>3+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1600" b="1" baseline="30000" dirty="0" smtClean="0">
                          <a:solidFill>
                            <a:srgbClr val="C00000"/>
                          </a:solidFill>
                        </a:rPr>
                        <a:t>2+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600" b="1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M</a:t>
                      </a:r>
                      <a:r>
                        <a:rPr lang="en-US" sz="1600" b="1" baseline="30000" dirty="0" smtClean="0">
                          <a:solidFill>
                            <a:srgbClr val="C00000"/>
                          </a:solidFill>
                        </a:rPr>
                        <a:t>4+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US" sz="1600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At.</a:t>
                      </a:r>
                      <a:r>
                        <a:rPr lang="en-US" sz="16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Radii 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</a:rPr>
                        <a:t>A*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N0. of  f- electron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46784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La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 4f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 4f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 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    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 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   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1.88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Ce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                          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/>
                        <a:t>4</a:t>
                      </a:r>
                      <a:r>
                        <a:rPr lang="en-US" sz="1600" smtClean="0"/>
                        <a:t>f</a:t>
                      </a:r>
                      <a:r>
                        <a:rPr lang="en-US" sz="1600" baseline="3000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     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1.82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43016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2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3</a:t>
                      </a:r>
                      <a:r>
                        <a:rPr lang="en-US" sz="1600" dirty="0"/>
                        <a:t> 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0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1.83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6728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Nd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3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4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4f</a:t>
                      </a:r>
                      <a:r>
                        <a:rPr lang="en-US" sz="1600" baseline="30000" dirty="0" smtClean="0"/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1.82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8213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Pm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4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5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 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                          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endParaRPr lang="en-US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6525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Sm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5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6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1.80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Eu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6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7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 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                   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2.04</a:t>
                      </a:r>
                      <a:r>
                        <a:rPr lang="en-US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Gd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[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</a:rPr>
                        <a:t>Xe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]4f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5d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6s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[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</a:rPr>
                        <a:t>Xe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]4f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5d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6s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 4f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1.80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Tb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8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9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6s</a:t>
                      </a:r>
                      <a:r>
                        <a:rPr lang="en-US" sz="1600" baseline="30000" dirty="0"/>
                        <a:t>2 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1.78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Dy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9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10</a:t>
                      </a:r>
                      <a:r>
                        <a:rPr lang="en-US" sz="1600" dirty="0"/>
                        <a:t> 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1.77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Ho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10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11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 4f</a:t>
                      </a:r>
                      <a:r>
                        <a:rPr lang="en-US" sz="1600" baseline="30000" dirty="0" smtClean="0"/>
                        <a:t>10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1.77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Er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11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12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4f</a:t>
                      </a:r>
                      <a:r>
                        <a:rPr lang="en-US" sz="1600" baseline="30000" dirty="0" smtClean="0"/>
                        <a:t>11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1.76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Tm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12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13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4f</a:t>
                      </a:r>
                      <a:r>
                        <a:rPr lang="en-US" sz="1600" baseline="30000" dirty="0" smtClean="0"/>
                        <a:t>12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13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1.75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25282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Yb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13</a:t>
                      </a:r>
                      <a:r>
                        <a:rPr lang="en-US" sz="1600" dirty="0" smtClean="0"/>
                        <a:t>5d</a:t>
                      </a:r>
                      <a:r>
                        <a:rPr lang="en-US" sz="1600" baseline="30000" dirty="0" smtClean="0"/>
                        <a:t>1</a:t>
                      </a:r>
                      <a:r>
                        <a:rPr lang="en-US" sz="1600" dirty="0" smtClean="0"/>
                        <a:t>6s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 [</a:t>
                      </a:r>
                      <a:r>
                        <a:rPr lang="en-US" sz="1600" dirty="0" err="1" smtClean="0"/>
                        <a:t>Xe</a:t>
                      </a:r>
                      <a:r>
                        <a:rPr lang="en-US" sz="1600" dirty="0" smtClean="0"/>
                        <a:t>]4f</a:t>
                      </a:r>
                      <a:r>
                        <a:rPr lang="en-US" sz="1600" baseline="30000" dirty="0" smtClean="0"/>
                        <a:t>14</a:t>
                      </a:r>
                      <a:r>
                        <a:rPr lang="en-US" sz="1600" baseline="30000" dirty="0"/>
                        <a:t> </a:t>
                      </a:r>
                      <a:r>
                        <a:rPr lang="en-US" sz="1600" dirty="0"/>
                        <a:t>   6s</a:t>
                      </a:r>
                      <a:r>
                        <a:rPr lang="en-US" sz="1600" baseline="30000" dirty="0"/>
                        <a:t>2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4f</a:t>
                      </a:r>
                      <a:r>
                        <a:rPr lang="en-US" sz="1600" baseline="30000" dirty="0" smtClean="0"/>
                        <a:t>13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4</a:t>
                      </a:r>
                      <a:r>
                        <a:rPr lang="en-US" sz="1600" dirty="0" smtClean="0"/>
                        <a:t>f</a:t>
                      </a:r>
                      <a:r>
                        <a:rPr lang="en-US" sz="1600" baseline="30000" dirty="0" smtClean="0"/>
                        <a:t>14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1.94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3173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Lu</a:t>
                      </a:r>
                      <a:endParaRPr lang="en-US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[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</a:rPr>
                        <a:t>Xe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]4f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5d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6s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 [</a:t>
                      </a:r>
                      <a:r>
                        <a:rPr lang="en-US" sz="1600" dirty="0" err="1" smtClean="0">
                          <a:solidFill>
                            <a:srgbClr val="C00000"/>
                          </a:solidFill>
                        </a:rPr>
                        <a:t>Xe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]4f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5d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6s</a:t>
                      </a:r>
                      <a:r>
                        <a:rPr lang="en-US" sz="1600" baseline="30000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</a:rPr>
                        <a:t>    4f</a:t>
                      </a:r>
                      <a:r>
                        <a:rPr lang="en-US" sz="1800" baseline="30000" dirty="0" smtClean="0">
                          <a:solidFill>
                            <a:srgbClr val="C00000"/>
                          </a:solidFill>
                        </a:rPr>
                        <a:t>14</a:t>
                      </a:r>
                      <a:endParaRPr lang="en-US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-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1.73</a:t>
                      </a:r>
                      <a:endParaRPr lang="en-US" sz="16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124200" y="0"/>
            <a:ext cx="33936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+mj-lt"/>
              </a:rPr>
              <a:t>3. Oxidation States</a:t>
            </a:r>
            <a:endParaRPr lang="en-US" sz="3200" b="1" dirty="0">
              <a:solidFill>
                <a:srgbClr val="0000CC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152400"/>
            <a:ext cx="2716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+mj-lt"/>
              </a:rPr>
              <a:t> Oxidation States</a:t>
            </a:r>
            <a:endParaRPr lang="en-US" sz="28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configuration of La </a:t>
            </a:r>
            <a:r>
              <a:rPr lang="en-US" baseline="30000" dirty="0" smtClean="0"/>
              <a:t>3+</a:t>
            </a:r>
            <a:r>
              <a:rPr lang="en-US" dirty="0" smtClean="0"/>
              <a:t> ion, is that of xenon which is highly stable.  So, it is not possible  to have a La+4 ion.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the same way </a:t>
            </a:r>
            <a:r>
              <a:rPr lang="en-US" dirty="0" err="1" smtClean="0"/>
              <a:t>Ga</a:t>
            </a:r>
            <a:r>
              <a:rPr lang="en-US" dirty="0" smtClean="0"/>
              <a:t>, Lu also form only +3 ions, because the removal of three electrons give stable half filled 4f</a:t>
            </a:r>
            <a:r>
              <a:rPr lang="en-US" baseline="30000" dirty="0" smtClean="0"/>
              <a:t>7</a:t>
            </a:r>
            <a:r>
              <a:rPr lang="en-US" dirty="0" smtClean="0"/>
              <a:t> configuration for </a:t>
            </a:r>
            <a:r>
              <a:rPr lang="en-US" dirty="0" err="1" smtClean="0"/>
              <a:t>Gd</a:t>
            </a:r>
            <a:r>
              <a:rPr lang="en-US" dirty="0" smtClean="0"/>
              <a:t> </a:t>
            </a:r>
            <a:r>
              <a:rPr lang="en-US" baseline="30000" dirty="0" smtClean="0"/>
              <a:t>3+ </a:t>
            </a:r>
            <a:r>
              <a:rPr lang="en-US" dirty="0" smtClean="0"/>
              <a:t>ion and in completely filled 4f1-4 configuration for Lu</a:t>
            </a:r>
            <a:r>
              <a:rPr lang="en-US" baseline="30000" dirty="0" smtClean="0"/>
              <a:t> 3+ </a:t>
            </a:r>
            <a:r>
              <a:rPr lang="en-US" dirty="0" smtClean="0"/>
              <a:t>ions.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In other Lanthanides, +2 and +4 oxidations states also occur but these are always </a:t>
            </a:r>
            <a:r>
              <a:rPr lang="en-US" dirty="0" smtClean="0">
                <a:solidFill>
                  <a:srgbClr val="C00000"/>
                </a:solidFill>
              </a:rPr>
              <a:t>less table than the +3 oxidation </a:t>
            </a:r>
            <a:r>
              <a:rPr lang="en-US" dirty="0" smtClean="0"/>
              <a:t>state which is characteristic of this family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+2 and +4 oxidation states are shown by those elements which will attain </a:t>
            </a:r>
            <a:r>
              <a:rPr lang="en-US" b="1" dirty="0" smtClean="0">
                <a:solidFill>
                  <a:srgbClr val="C00000"/>
                </a:solidFill>
              </a:rPr>
              <a:t>f</a:t>
            </a:r>
            <a:r>
              <a:rPr lang="en-US" b="1" baseline="30000" dirty="0" smtClean="0">
                <a:solidFill>
                  <a:srgbClr val="C00000"/>
                </a:solidFill>
              </a:rPr>
              <a:t> 0</a:t>
            </a:r>
            <a:r>
              <a:rPr lang="en-US" b="1" dirty="0" smtClean="0">
                <a:solidFill>
                  <a:srgbClr val="C00000"/>
                </a:solidFill>
              </a:rPr>
              <a:t>, f</a:t>
            </a:r>
            <a:r>
              <a:rPr lang="en-US" b="1" baseline="30000" dirty="0" smtClean="0">
                <a:solidFill>
                  <a:srgbClr val="C00000"/>
                </a:solidFill>
              </a:rPr>
              <a:t> 7</a:t>
            </a:r>
            <a:r>
              <a:rPr lang="en-US" b="1" dirty="0" smtClean="0">
                <a:solidFill>
                  <a:srgbClr val="C00000"/>
                </a:solidFill>
              </a:rPr>
              <a:t> and f</a:t>
            </a:r>
            <a:r>
              <a:rPr lang="en-US" b="1" baseline="30000" dirty="0" smtClean="0">
                <a:solidFill>
                  <a:srgbClr val="C00000"/>
                </a:solidFill>
              </a:rPr>
              <a:t> 14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configurations by doing so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</a:t>
            </a:r>
            <a:r>
              <a:rPr lang="en-US" dirty="0" err="1" smtClean="0"/>
              <a:t>eg</a:t>
            </a:r>
            <a:r>
              <a:rPr lang="en-US" dirty="0" smtClean="0"/>
              <a:t> .     </a:t>
            </a:r>
            <a:r>
              <a:rPr lang="en-US" dirty="0" err="1" smtClean="0"/>
              <a:t>Ce</a:t>
            </a:r>
            <a:r>
              <a:rPr lang="en-US" baseline="30000" dirty="0" smtClean="0"/>
              <a:t> 4+</a:t>
            </a:r>
            <a:r>
              <a:rPr lang="en-US" dirty="0" smtClean="0"/>
              <a:t>, </a:t>
            </a:r>
            <a:r>
              <a:rPr lang="en-US" dirty="0" err="1" smtClean="0"/>
              <a:t>Eu</a:t>
            </a:r>
            <a:r>
              <a:rPr lang="en-US" baseline="30000" dirty="0" smtClean="0"/>
              <a:t> 2+</a:t>
            </a:r>
            <a:r>
              <a:rPr lang="en-US" dirty="0" smtClean="0"/>
              <a:t> are 4f</a:t>
            </a:r>
            <a:r>
              <a:rPr lang="en-US" baseline="30000" dirty="0" smtClean="0"/>
              <a:t> 7</a:t>
            </a:r>
            <a:r>
              <a:rPr lang="en-US" dirty="0" smtClean="0"/>
              <a:t>, Tb</a:t>
            </a:r>
            <a:r>
              <a:rPr lang="en-US" baseline="30000" dirty="0" smtClean="0"/>
              <a:t> 4+</a:t>
            </a:r>
            <a:r>
              <a:rPr lang="en-US" dirty="0" smtClean="0"/>
              <a:t> - 4f</a:t>
            </a:r>
            <a:r>
              <a:rPr lang="en-US" baseline="30000" dirty="0" smtClean="0"/>
              <a:t> 7</a:t>
            </a:r>
            <a:r>
              <a:rPr lang="en-US" dirty="0" smtClean="0"/>
              <a:t>, </a:t>
            </a:r>
            <a:r>
              <a:rPr lang="en-US" dirty="0" err="1" smtClean="0"/>
              <a:t>Yb</a:t>
            </a:r>
            <a:r>
              <a:rPr lang="en-US" baseline="30000" dirty="0" smtClean="0"/>
              <a:t> 2+</a:t>
            </a:r>
            <a:r>
              <a:rPr lang="en-US" dirty="0" smtClean="0"/>
              <a:t> – 4f</a:t>
            </a:r>
            <a:r>
              <a:rPr lang="en-US" baseline="30000" dirty="0" smtClean="0"/>
              <a:t> 14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extra stability is associated with f</a:t>
            </a:r>
            <a:r>
              <a:rPr lang="en-US" baseline="30000" dirty="0" smtClean="0"/>
              <a:t> 0</a:t>
            </a:r>
            <a:r>
              <a:rPr lang="en-US" dirty="0" smtClean="0"/>
              <a:t>, f</a:t>
            </a:r>
            <a:r>
              <a:rPr lang="en-US" baseline="30000" dirty="0" smtClean="0"/>
              <a:t> 7</a:t>
            </a:r>
            <a:r>
              <a:rPr lang="en-US" dirty="0" smtClean="0"/>
              <a:t>, f</a:t>
            </a:r>
            <a:r>
              <a:rPr lang="en-US" baseline="30000" dirty="0" smtClean="0"/>
              <a:t> 14</a:t>
            </a:r>
            <a:r>
              <a:rPr lang="en-US" dirty="0" smtClean="0"/>
              <a:t> configurations.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5000" y="0"/>
            <a:ext cx="4016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CC"/>
                </a:solidFill>
                <a:latin typeface="+mj-lt"/>
              </a:rPr>
              <a:t>4. Magnetic </a:t>
            </a:r>
            <a:r>
              <a:rPr lang="en-US" sz="3200" b="1" dirty="0" err="1" smtClean="0">
                <a:solidFill>
                  <a:srgbClr val="0000CC"/>
                </a:solidFill>
                <a:latin typeface="+mj-lt"/>
              </a:rPr>
              <a:t>Behaviour</a:t>
            </a:r>
            <a:endParaRPr lang="en-US" sz="3200" b="1" dirty="0">
              <a:solidFill>
                <a:srgbClr val="0000CC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09600"/>
            <a:ext cx="86868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La+3 and Lu+3 do not contain any unpaired electrons, so they do not show </a:t>
            </a:r>
            <a:r>
              <a:rPr lang="en-US" sz="2000" dirty="0" err="1" smtClean="0">
                <a:latin typeface="+mj-lt"/>
              </a:rPr>
              <a:t>paramagnetism</a:t>
            </a:r>
            <a:r>
              <a:rPr lang="en-US" sz="2000" dirty="0" smtClean="0">
                <a:latin typeface="+mj-lt"/>
              </a:rPr>
              <a:t>. 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All other tri positive ions of lanthanides are paramagnetic</a:t>
            </a:r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 the 4f electrons are </a:t>
            </a:r>
            <a:r>
              <a:rPr lang="en-US" sz="2000" b="1" dirty="0" smtClean="0">
                <a:latin typeface="+mj-lt"/>
              </a:rPr>
              <a:t>deep inside </a:t>
            </a:r>
            <a:r>
              <a:rPr lang="en-US" sz="2000" dirty="0" smtClean="0">
                <a:latin typeface="+mj-lt"/>
              </a:rPr>
              <a:t>the ion and are well shielded from the quenching effect of the environment.  The 4f-orbitals are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well shielded </a:t>
            </a:r>
            <a:r>
              <a:rPr lang="en-US" sz="2000" dirty="0" smtClean="0">
                <a:latin typeface="+mj-lt"/>
              </a:rPr>
              <a:t>from the surroundings by the overlying 5s and 5p- </a:t>
            </a:r>
            <a:r>
              <a:rPr lang="en-US" sz="2000" dirty="0" err="1" smtClean="0">
                <a:latin typeface="+mj-lt"/>
              </a:rPr>
              <a:t>orbitals</a:t>
            </a:r>
            <a:r>
              <a:rPr lang="en-US" sz="2000" dirty="0" smtClean="0">
                <a:latin typeface="+mj-lt"/>
              </a:rPr>
              <a:t> .  As a result, the electric field of the </a:t>
            </a:r>
            <a:r>
              <a:rPr lang="en-US" sz="2000" dirty="0" err="1" smtClean="0">
                <a:latin typeface="+mj-lt"/>
              </a:rPr>
              <a:t>ligands</a:t>
            </a:r>
            <a:r>
              <a:rPr lang="en-US" sz="2000" dirty="0" smtClean="0">
                <a:latin typeface="+mj-lt"/>
              </a:rPr>
              <a:t> surrounding the ion </a:t>
            </a:r>
            <a:r>
              <a:rPr lang="en-US" sz="2000" b="1" dirty="0" smtClean="0">
                <a:solidFill>
                  <a:srgbClr val="C00000"/>
                </a:solidFill>
                <a:latin typeface="+mj-lt"/>
              </a:rPr>
              <a:t>does not restrict the orbital motion of the electron</a:t>
            </a:r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.  </a:t>
            </a:r>
            <a:r>
              <a:rPr lang="en-US" sz="2000" dirty="0" smtClean="0">
                <a:latin typeface="+mj-lt"/>
              </a:rPr>
              <a:t>So, in this case the observed </a:t>
            </a:r>
            <a:r>
              <a:rPr lang="en-US" sz="2000" dirty="0" err="1" smtClean="0">
                <a:latin typeface="+mj-lt"/>
              </a:rPr>
              <a:t>paramagnetism</a:t>
            </a:r>
            <a:r>
              <a:rPr lang="en-US" sz="2000" dirty="0" smtClean="0">
                <a:latin typeface="+mj-lt"/>
              </a:rPr>
              <a:t> is due to both factors – the electron spin and orbital motion.</a:t>
            </a:r>
          </a:p>
          <a:p>
            <a:pPr>
              <a:buFont typeface="Wingdings" pitchFamily="2" charset="2"/>
              <a:buChar char="v"/>
            </a:pPr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       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µ </a:t>
            </a:r>
            <a:r>
              <a:rPr lang="en-US" sz="2000" b="1" baseline="-42000" dirty="0" smtClean="0">
                <a:solidFill>
                  <a:srgbClr val="0000CC"/>
                </a:solidFill>
                <a:latin typeface="+mj-lt"/>
              </a:rPr>
              <a:t>S+L</a:t>
            </a:r>
            <a:r>
              <a:rPr lang="en-US" sz="2000" b="1" dirty="0" smtClean="0">
                <a:solidFill>
                  <a:srgbClr val="0000CC"/>
                </a:solidFill>
                <a:latin typeface="+mj-lt"/>
              </a:rPr>
              <a:t> = √ 4S ( S+1) + L ( L+1)</a:t>
            </a: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	S- spin contribution, L – Orbital contribution</a:t>
            </a:r>
          </a:p>
          <a:p>
            <a:endParaRPr lang="en-US" sz="20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latin typeface="+mj-lt"/>
              </a:rPr>
              <a:t>The magnetic moments of tri positive lanthanide ions are plotted against their respective atomic number  .The value increases up to Nd+3 and then drops to (1.47) sm+3.  it raises again and becomes maximum Dy+3 and starts dropping to zero for Lu+3 (f14) which is diamagnetic. </a:t>
            </a:r>
          </a:p>
          <a:p>
            <a:endParaRPr lang="en-US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447800" y="3733800"/>
            <a:ext cx="1905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smita\Local Settings\Temporary Internet Files\Content.Word\IMG_20121114_095620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990600"/>
            <a:ext cx="591878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471</TotalTime>
  <Words>1739</Words>
  <Application>Microsoft Office PowerPoint</Application>
  <PresentationFormat>On-screen Show (4:3)</PresentationFormat>
  <Paragraphs>310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LANTHANIDES</dc:title>
  <dc:creator/>
  <cp:lastModifiedBy>Asthana</cp:lastModifiedBy>
  <cp:revision>65</cp:revision>
  <dcterms:created xsi:type="dcterms:W3CDTF">2006-08-16T00:00:00Z</dcterms:created>
  <dcterms:modified xsi:type="dcterms:W3CDTF">2014-08-20T16:08:39Z</dcterms:modified>
</cp:coreProperties>
</file>